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handoutMasterIdLst>
    <p:handoutMasterId r:id="rId22"/>
  </p:handoutMasterIdLst>
  <p:sldIdLst>
    <p:sldId id="310" r:id="rId2"/>
    <p:sldId id="257" r:id="rId3"/>
    <p:sldId id="258" r:id="rId4"/>
    <p:sldId id="259" r:id="rId5"/>
    <p:sldId id="260" r:id="rId6"/>
    <p:sldId id="331" r:id="rId7"/>
    <p:sldId id="332" r:id="rId8"/>
    <p:sldId id="333" r:id="rId9"/>
    <p:sldId id="334" r:id="rId10"/>
    <p:sldId id="265" r:id="rId11"/>
    <p:sldId id="266" r:id="rId12"/>
    <p:sldId id="267" r:id="rId13"/>
    <p:sldId id="269" r:id="rId14"/>
    <p:sldId id="270" r:id="rId15"/>
    <p:sldId id="272" r:id="rId16"/>
    <p:sldId id="335" r:id="rId17"/>
    <p:sldId id="274" r:id="rId18"/>
    <p:sldId id="27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6888" userDrawn="1">
          <p15:clr>
            <a:srgbClr val="A4A3A4"/>
          </p15:clr>
        </p15:guide>
        <p15:guide id="10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  <a:srgbClr val="17375D"/>
    <a:srgbClr val="BEDEFF"/>
    <a:srgbClr val="86BEFB"/>
    <a:srgbClr val="0F85FF"/>
    <a:srgbClr val="E9E9E9"/>
    <a:srgbClr val="DDDDDD"/>
    <a:srgbClr val="D7FFBC"/>
    <a:srgbClr val="AFFF78"/>
    <a:srgbClr val="75D8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7752061-5463-48E6-A297-43E0E91C0267}">
  <a:tblStyle styleId="{0817EA92-75D0-4044-A80A-286907CE0DDB}" styleName="GE Ruled Table">
    <a:wholeTbl>
      <a:tcTxStyle>
        <a:fontRef idx="minor">
          <a:prstClr val="black"/>
        </a:fontRef>
        <a:schemeClr val="accent2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19050" cmpd="sng">
              <a:gradFill>
                <a:gsLst>
                  <a:gs pos="0">
                    <a:schemeClr val="bg1"/>
                  </a:gs>
                  <a:gs pos="25000">
                    <a:srgbClr val="B7E6FF"/>
                  </a:gs>
                  <a:gs pos="100000">
                    <a:schemeClr val="accent3"/>
                  </a:gs>
                </a:gsLst>
                <a:lin ang="0" scaled="0"/>
              </a:gra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19050" cmpd="sng">
              <a:gradFill>
                <a:gsLst>
                  <a:gs pos="0">
                    <a:schemeClr val="bg1"/>
                  </a:gs>
                  <a:gs pos="25000">
                    <a:srgbClr val="B7E6FF"/>
                  </a:gs>
                  <a:gs pos="100000">
                    <a:schemeClr val="accent3"/>
                  </a:gs>
                </a:gsLst>
                <a:lin ang="0" scaled="0"/>
              </a:gradFill>
            </a:ln>
          </a:insideH>
          <a:insideV>
            <a:ln w="0" cmpd="sng">
              <a:solidFill>
                <a:schemeClr val="bg1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TxStyle b="on">
        <a:fontRef idx="minor">
          <a:prstClr val="black"/>
        </a:fontRef>
        <a:schemeClr val="accent2"/>
      </a:tcTxStyle>
      <a:tcStyle>
        <a:tcBdr>
          <a:top>
            <a:ln w="0" cmpd="sng">
              <a:solidFill>
                <a:schemeClr val="lt1"/>
              </a:solidFill>
            </a:ln>
          </a:top>
          <a:insideH>
            <a:ln w="0" cmpd="sng">
              <a:solidFill>
                <a:schemeClr val="lt1"/>
              </a:solidFill>
            </a:ln>
          </a:insideH>
        </a:tcBdr>
      </a:tcStyle>
    </a:firstCol>
    <a:lastRow>
      <a:tcStyle>
        <a:tcBdr/>
      </a:tcStyle>
    </a:lastRow>
    <a:firstRow>
      <a:tcStyle>
        <a:tcBdr/>
      </a:tcStyle>
    </a:firstRow>
  </a:tblStyle>
  <a:tblStyle styleId="{B7752061-5463-48E6-A297-43E0E91C0267}" styleName="GE Solid Table">
    <a:wholeTbl>
      <a:tcTxStyle>
        <a:fontRef idx="minor">
          <a:prstClr val="black"/>
        </a:fontRef>
        <a:schemeClr val="accent2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0" autoAdjust="0"/>
    <p:restoredTop sz="86378" autoAdjust="0"/>
  </p:normalViewPr>
  <p:slideViewPr>
    <p:cSldViewPr snapToGrid="0" showGuides="1">
      <p:cViewPr varScale="1">
        <p:scale>
          <a:sx n="132" d="100"/>
          <a:sy n="132" d="100"/>
        </p:scale>
        <p:origin x="696" y="184"/>
      </p:cViewPr>
      <p:guideLst>
        <p:guide pos="6888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-3410" y="-8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F77B6-06AB-43A3-89A4-8CD1677993D0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62B2D-468D-4837-8CAA-70AF425658B8}" type="slidenum">
              <a:rPr lang="en-CA" smtClean="0"/>
              <a:t>‹#›</a:t>
            </a:fld>
            <a:endParaRPr lang="en-CA"/>
          </a:p>
        </p:txBody>
      </p:sp>
      <p:pic>
        <p:nvPicPr>
          <p:cNvPr id="1026" name="Picture 2" descr="I:\Dockets\1421 SmallStuff GE PPT\Graphics\GE Grey.e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9312" y="65216"/>
            <a:ext cx="579375" cy="5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29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804B0-AD37-4623-8498-3C9AE39E25E5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7687" y="4343400"/>
            <a:ext cx="610262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DABC8-FD09-47BC-822A-A981D494E0D7}" type="slidenum">
              <a:rPr lang="en-CA" smtClean="0"/>
              <a:t>‹#›</a:t>
            </a:fld>
            <a:endParaRPr lang="en-CA"/>
          </a:p>
        </p:txBody>
      </p:sp>
      <p:pic>
        <p:nvPicPr>
          <p:cNvPr id="8" name="Picture 2" descr="I:\Dockets\1421 SmallStuff GE PPT\Graphics\GE Gre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312" y="65216"/>
            <a:ext cx="579375" cy="5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85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572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858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144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GE Inspira Sans" charset="0"/>
              <a:ea typeface="GE Inspira Sans" charset="0"/>
              <a:cs typeface="GE Inspira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DABC8-FD09-47BC-822A-A981D494E0D7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67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1169" y="2828175"/>
            <a:ext cx="9137736" cy="208215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 @ RSNA 2019</a:t>
            </a:r>
            <a:br>
              <a:rPr lang="en-US" dirty="0"/>
            </a:br>
            <a:r>
              <a:rPr lang="en-US" dirty="0"/>
              <a:t>Extended Planning Team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575" y="5698810"/>
            <a:ext cx="4467288" cy="254013"/>
          </a:xfr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fld id="{64276353-323E-4CA4-B123-741B83716CC2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91218" y="6234500"/>
            <a:ext cx="8047433" cy="1384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This is an internal document not to be distributed outside of GE Healthcare.</a:t>
            </a:r>
            <a:endParaRPr lang="en-US" sz="2000" dirty="0">
              <a:solidFill>
                <a:schemeClr val="bg1"/>
              </a:solidFill>
              <a:latin typeface="GE Inspira Sans" charset="0"/>
              <a:ea typeface="GE Inspira Sans" charset="0"/>
              <a:cs typeface="GE Inspira Sans" charset="0"/>
            </a:endParaRP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791169" y="1866900"/>
            <a:ext cx="699303" cy="699303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A395A5-4502-0240-B7C9-354A22C6F7F5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72800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190500">
              <a:schemeClr val="accent3">
                <a:alpha val="5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83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  <p15:guide id="2" pos="68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95300" y="1793081"/>
            <a:ext cx="11201400" cy="4290059"/>
          </a:xfrm>
        </p:spPr>
        <p:txBody>
          <a:bodyPr/>
          <a:lstStyle>
            <a:lvl4pPr marL="682625" indent="-173038">
              <a:defRPr/>
            </a:lvl4pPr>
            <a:lvl5pPr marL="914400" indent="-173038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495300" y="1655064"/>
            <a:ext cx="11201400" cy="974"/>
          </a:xfrm>
          <a:prstGeom prst="line">
            <a:avLst/>
          </a:prstGeom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C39CFE47-4291-4F83-8FCF-B431D6E87587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220663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13"/>
          </p:nvPr>
        </p:nvSpPr>
        <p:spPr>
          <a:xfrm>
            <a:off x="495300" y="2393244"/>
            <a:ext cx="5220880" cy="36783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5" name="Content Placeholder 11"/>
          <p:cNvSpPr>
            <a:spLocks noGrp="1"/>
          </p:cNvSpPr>
          <p:nvPr>
            <p:ph sz="quarter" idx="14"/>
          </p:nvPr>
        </p:nvSpPr>
        <p:spPr>
          <a:xfrm>
            <a:off x="6475820" y="2393244"/>
            <a:ext cx="5220880" cy="367837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495300" y="1974057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 userDrawn="1"/>
        </p:nvCxnSpPr>
        <p:spPr>
          <a:xfrm>
            <a:off x="6475820" y="1974057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9530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US" sz="1600" b="1" dirty="0"/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47582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/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BE14D906-8DC5-4983-997D-11855ACDDED9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140044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 Layout</a:t>
            </a:r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5300" y="2049116"/>
            <a:ext cx="5220880" cy="4046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6475820" y="2049116"/>
            <a:ext cx="5220880" cy="404688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cxnSp>
        <p:nvCxnSpPr>
          <p:cNvPr id="17" name="Straight Connector 16"/>
          <p:cNvCxnSpPr>
            <a:cxnSpLocks/>
          </p:cNvCxnSpPr>
          <p:nvPr userDrawn="1"/>
        </p:nvCxnSpPr>
        <p:spPr>
          <a:xfrm>
            <a:off x="495300" y="1918336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 userDrawn="1"/>
        </p:nvCxnSpPr>
        <p:spPr>
          <a:xfrm>
            <a:off x="6475820" y="1918336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9530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47582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AC1542B8-95BE-4792-A397-E2F41AAB947B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137312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299" y="1487851"/>
            <a:ext cx="3377601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05334" y="1487851"/>
            <a:ext cx="3382004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299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314696" y="1487851"/>
            <a:ext cx="3382004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cxnSp>
        <p:nvCxnSpPr>
          <p:cNvPr id="23" name="Straight Connector 22"/>
          <p:cNvCxnSpPr>
            <a:cxnSpLocks/>
          </p:cNvCxnSpPr>
          <p:nvPr userDrawn="1"/>
        </p:nvCxnSpPr>
        <p:spPr>
          <a:xfrm>
            <a:off x="495300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4405334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 userDrawn="1"/>
        </p:nvCxnSpPr>
        <p:spPr>
          <a:xfrm>
            <a:off x="8314696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1" name="Content Placeholder 14"/>
          <p:cNvSpPr>
            <a:spLocks noGrp="1"/>
          </p:cNvSpPr>
          <p:nvPr>
            <p:ph sz="quarter" idx="18"/>
          </p:nvPr>
        </p:nvSpPr>
        <p:spPr>
          <a:xfrm>
            <a:off x="4405334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9"/>
          </p:nvPr>
        </p:nvSpPr>
        <p:spPr>
          <a:xfrm>
            <a:off x="8314696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71F2EAF1-26F4-48E4-A556-2369C433522E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20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60557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29578"/>
            <a:ext cx="2518906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96995" y="1629578"/>
            <a:ext cx="2496313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300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98692" y="1629578"/>
            <a:ext cx="2496312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9200388" y="1629578"/>
            <a:ext cx="2496312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33909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 userDrawn="1"/>
        </p:nvCxnSpPr>
        <p:spPr>
          <a:xfrm>
            <a:off x="62865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91821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 userDrawn="1"/>
        </p:nvCxnSpPr>
        <p:spPr>
          <a:xfrm>
            <a:off x="4953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3396995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7" name="Content Placeholder 14"/>
          <p:cNvSpPr>
            <a:spLocks noGrp="1"/>
          </p:cNvSpPr>
          <p:nvPr>
            <p:ph sz="quarter" idx="21"/>
          </p:nvPr>
        </p:nvSpPr>
        <p:spPr>
          <a:xfrm>
            <a:off x="6298692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8" name="Content Placeholder 14"/>
          <p:cNvSpPr>
            <a:spLocks noGrp="1"/>
          </p:cNvSpPr>
          <p:nvPr>
            <p:ph sz="quarter" idx="22"/>
          </p:nvPr>
        </p:nvSpPr>
        <p:spPr>
          <a:xfrm>
            <a:off x="9200388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9AEAA850-C24A-4860-8349-90AE960DB542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2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3458263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813304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300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31308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449312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2813304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 userDrawn="1"/>
        </p:nvCxnSpPr>
        <p:spPr>
          <a:xfrm>
            <a:off x="5131308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7449312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 userDrawn="1"/>
        </p:nvCxnSpPr>
        <p:spPr>
          <a:xfrm>
            <a:off x="495300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9767316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48" name="Straight Connector 47"/>
          <p:cNvCxnSpPr>
            <a:cxnSpLocks/>
          </p:cNvCxnSpPr>
          <p:nvPr userDrawn="1"/>
        </p:nvCxnSpPr>
        <p:spPr>
          <a:xfrm>
            <a:off x="9767316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Five Content Layout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5" name="Content Placeholder 14"/>
          <p:cNvSpPr>
            <a:spLocks noGrp="1"/>
          </p:cNvSpPr>
          <p:nvPr>
            <p:ph sz="quarter" idx="23"/>
          </p:nvPr>
        </p:nvSpPr>
        <p:spPr>
          <a:xfrm>
            <a:off x="2813304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9" name="Content Placeholder 14"/>
          <p:cNvSpPr>
            <a:spLocks noGrp="1"/>
          </p:cNvSpPr>
          <p:nvPr>
            <p:ph sz="quarter" idx="24"/>
          </p:nvPr>
        </p:nvSpPr>
        <p:spPr>
          <a:xfrm>
            <a:off x="5131308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0" name="Content Placeholder 14"/>
          <p:cNvSpPr>
            <a:spLocks noGrp="1"/>
          </p:cNvSpPr>
          <p:nvPr>
            <p:ph sz="quarter" idx="25"/>
          </p:nvPr>
        </p:nvSpPr>
        <p:spPr>
          <a:xfrm>
            <a:off x="7449312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1" name="Content Placeholder 14"/>
          <p:cNvSpPr>
            <a:spLocks noGrp="1"/>
          </p:cNvSpPr>
          <p:nvPr>
            <p:ph sz="quarter" idx="26"/>
          </p:nvPr>
        </p:nvSpPr>
        <p:spPr>
          <a:xfrm>
            <a:off x="9767316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59184FD8-C77F-4CBA-BAB9-3AF6B926DB4B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25" name="Footer Placeholder 7"/>
          <p:cNvSpPr>
            <a:spLocks noGrp="1"/>
          </p:cNvSpPr>
          <p:nvPr>
            <p:ph type="ftr" sz="quarter" idx="27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4013195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35062-1BEE-4426-839D-747E36EF26E6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5300" y="1603166"/>
            <a:ext cx="11201400" cy="4319584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 marL="237744" indent="-182880">
              <a:defRPr sz="2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0749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ext Heavy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70236"/>
            <a:ext cx="11201400" cy="4310062"/>
          </a:xfr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lang="en-US" sz="2200" dirty="0" smtClean="0">
                <a:solidFill>
                  <a:schemeClr val="tx1"/>
                </a:solidFill>
              </a:defRPr>
            </a:lvl1pPr>
            <a:lvl2pPr marL="219456" indent="-164592">
              <a:defRPr lang="en-US" sz="2000" dirty="0" smtClean="0">
                <a:solidFill>
                  <a:schemeClr val="tx1"/>
                </a:solidFill>
              </a:defRPr>
            </a:lvl2pPr>
            <a:lvl3pPr marL="400050" indent="-195263">
              <a:defRPr lang="en-US" sz="1800" dirty="0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63666A"/>
                </a:solidFill>
              </a:rPr>
              <a:t>Title and Content Text Heavy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296EE207-4BD2-4F55-A313-FBCD3D6B402C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1512055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50166"/>
            <a:ext cx="11227308" cy="1645920"/>
          </a:xfrm>
        </p:spPr>
        <p:txBody>
          <a:bodyPr/>
          <a:lstStyle>
            <a:lvl1pPr>
              <a:lnSpc>
                <a:spcPct val="85000"/>
              </a:lnSpc>
              <a:defRPr sz="6000"/>
            </a:lvl1pPr>
          </a:lstStyle>
          <a:p>
            <a:r>
              <a:rPr lang="en-US" dirty="0"/>
              <a:t>Big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2327510"/>
            <a:ext cx="11227308" cy="3749040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D274A4CC-FD84-44C8-AE3A-41B0CE0C7679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192156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wo Sta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5300" y="458076"/>
            <a:ext cx="5655243" cy="5614416"/>
          </a:xfrm>
        </p:spPr>
        <p:txBody>
          <a:bodyPr anchor="t" anchorCtr="0"/>
          <a:lstStyle>
            <a:lvl1pPr>
              <a:lnSpc>
                <a:spcPct val="9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6478290" y="458076"/>
            <a:ext cx="5222378" cy="5614416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Additional statement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4510-C696-4845-AB64-DFAF04156F24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242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814BB0DE-BA33-474B-AAD3-6E5A692ACAD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91169" y="1866900"/>
            <a:ext cx="699303" cy="699303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A5DC01A-D6AC-1845-AADD-78BD1C1135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1169" y="2828175"/>
            <a:ext cx="9137736" cy="208215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 @ RSNA 2019</a:t>
            </a:r>
            <a:br>
              <a:rPr lang="en-US" dirty="0"/>
            </a:br>
            <a:r>
              <a:rPr lang="en-US" dirty="0"/>
              <a:t>EXTENDED PLANNING TEAM</a:t>
            </a:r>
            <a:endParaRPr lang="en-CA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0B7BFCC-2834-F245-BBF8-EC04A40A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575" y="5698810"/>
            <a:ext cx="4467288" cy="254013"/>
          </a:xfr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fld id="{F748B060-EC33-4C55-BAE8-EEAEDD63739C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B2E88-F3C4-F940-90E3-5F18233CBC82}"/>
              </a:ext>
            </a:extLst>
          </p:cNvPr>
          <p:cNvSpPr txBox="1"/>
          <p:nvPr userDrawn="1"/>
        </p:nvSpPr>
        <p:spPr>
          <a:xfrm>
            <a:off x="791218" y="6234500"/>
            <a:ext cx="8047433" cy="1384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This is an internal document not to be distributed outside of GE Healthcare.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E4F997-5104-8A4A-8A03-3B3AD5C2E5C2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72800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190500">
              <a:schemeClr val="accent6">
                <a:alpha val="5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3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51415" y="1930688"/>
            <a:ext cx="5245285" cy="4165312"/>
          </a:xfrm>
        </p:spPr>
        <p:txBody>
          <a:bodyPr vert="horz" lIns="0" tIns="0" rIns="0" bIns="0" rtlCol="0">
            <a:noAutofit/>
          </a:bodyPr>
          <a:lstStyle>
            <a:lvl1pPr>
              <a:defRPr lang="en-US" sz="2800" dirty="0" smtClean="0">
                <a:solidFill>
                  <a:schemeClr val="accent3"/>
                </a:solidFill>
              </a:defRPr>
            </a:lvl1pPr>
            <a:lvl2pPr>
              <a:defRPr lang="en-US" sz="2400" dirty="0" smtClean="0"/>
            </a:lvl2pPr>
            <a:lvl3pPr>
              <a:defRPr lang="en-US" sz="2000" dirty="0" smtClean="0"/>
            </a:lvl3pPr>
            <a:lvl4pPr marL="658368" indent="-146304">
              <a:defRPr lang="en-US" sz="1600" dirty="0" smtClean="0"/>
            </a:lvl4pPr>
          </a:lstStyle>
          <a:p>
            <a:pPr lvl="0">
              <a:spcBef>
                <a:spcPts val="1000"/>
              </a:spcBef>
            </a:pPr>
            <a:r>
              <a:rPr lang="en-US"/>
              <a:t>Edit Master text styles</a:t>
            </a:r>
          </a:p>
          <a:p>
            <a:pPr lvl="1">
              <a:spcBef>
                <a:spcPts val="100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1000"/>
              </a:spcBef>
            </a:pPr>
            <a:r>
              <a:rPr lang="en-US"/>
              <a:t>Third level</a:t>
            </a:r>
          </a:p>
          <a:p>
            <a:pPr lvl="3">
              <a:spcBef>
                <a:spcPts val="1000"/>
              </a:spcBef>
            </a:pPr>
            <a:r>
              <a:rPr lang="en-US"/>
              <a:t>Fourth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95300" y="1930688"/>
            <a:ext cx="5220727" cy="4149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94170" y="1621671"/>
            <a:ext cx="5221858" cy="233910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6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Half Text – Half Image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3476973A-CC74-4290-B159-CB0C9A173DC2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382581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95300" y="1929382"/>
            <a:ext cx="11201400" cy="416661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12381" y="2362364"/>
            <a:ext cx="10781414" cy="1395412"/>
          </a:xfrm>
        </p:spPr>
        <p:txBody>
          <a:bodyPr/>
          <a:lstStyle>
            <a:lvl1pPr>
              <a:defRPr sz="3200" baseline="0"/>
            </a:lvl1pPr>
          </a:lstStyle>
          <a:p>
            <a:pPr lvl="0"/>
            <a:r>
              <a:rPr lang="en-US" dirty="0"/>
              <a:t>Click to add text over image. White or gray only. 32pt flexible positioning. Delete if not needed.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3BC52F7-64AF-452F-BA53-0AD464A99EBB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w/ Title and Footer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95300" y="1621673"/>
            <a:ext cx="4966221" cy="233910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6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281023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Quadrant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6174068" y="1666276"/>
            <a:ext cx="5522632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5300" y="3932342"/>
            <a:ext cx="5495093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5"/>
          </p:nvPr>
        </p:nvSpPr>
        <p:spPr>
          <a:xfrm>
            <a:off x="6174068" y="3932342"/>
            <a:ext cx="5522632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6"/>
          </p:nvPr>
        </p:nvSpPr>
        <p:spPr>
          <a:xfrm>
            <a:off x="495300" y="1666276"/>
            <a:ext cx="5495093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515EF121-E85B-4628-96F2-3F75E3016B4A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223056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Vertical Quadrant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3332937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6170574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5"/>
          </p:nvPr>
        </p:nvSpPr>
        <p:spPr>
          <a:xfrm>
            <a:off x="9008212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4ED359CB-130F-4883-A528-0019B8C1FA19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146910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65293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73038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758" y="2201006"/>
            <a:ext cx="4892646" cy="1536192"/>
          </a:xfrm>
        </p:spPr>
        <p:txBody>
          <a:bodyPr vert="horz" lIns="0" tIns="0" rIns="0" bIns="0" rtlCol="0">
            <a:noAutofit/>
          </a:bodyPr>
          <a:lstStyle>
            <a:lvl1pPr marL="0" indent="0">
              <a:defRPr lang="en-US" sz="1800" dirty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12297" y="1665293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82563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9669" y="2201006"/>
            <a:ext cx="5019592" cy="153619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3928921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73038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659758" y="4464634"/>
            <a:ext cx="4892644" cy="1536192"/>
          </a:xfrm>
        </p:spPr>
        <p:txBody>
          <a:bodyPr vert="horz" lIns="0" tIns="0" rIns="0" bIns="0" rtlCol="0">
            <a:noAutofit/>
          </a:bodyPr>
          <a:lstStyle>
            <a:lvl1pPr marL="0" indent="0">
              <a:defRPr lang="en-US" sz="1800" dirty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312297" y="3928921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80975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6489669" y="4464634"/>
            <a:ext cx="5019594" cy="153619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tle 5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Quadrant 2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9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0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CDF23E22-E3F1-42F5-83EB-0CE66CA8AB72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21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222415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ble Placeholder 12"/>
          <p:cNvSpPr>
            <a:spLocks noGrp="1"/>
          </p:cNvSpPr>
          <p:nvPr>
            <p:ph type="tbl" sz="quarter" idx="13"/>
          </p:nvPr>
        </p:nvSpPr>
        <p:spPr>
          <a:xfrm>
            <a:off x="495300" y="1665478"/>
            <a:ext cx="11201400" cy="436888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024F55-BA60-427A-B9EC-B68EE07057D4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2-Column Table Layout</a:t>
            </a:r>
          </a:p>
        </p:txBody>
      </p:sp>
    </p:spTree>
    <p:extLst>
      <p:ext uri="{BB962C8B-B14F-4D97-AF65-F5344CB8AC3E}">
        <p14:creationId xmlns:p14="http://schemas.microsoft.com/office/powerpoint/2010/main" val="415957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ble Placeholder 12"/>
          <p:cNvSpPr>
            <a:spLocks noGrp="1"/>
          </p:cNvSpPr>
          <p:nvPr>
            <p:ph type="tbl" sz="quarter" idx="13"/>
          </p:nvPr>
        </p:nvSpPr>
        <p:spPr>
          <a:xfrm>
            <a:off x="495300" y="1664208"/>
            <a:ext cx="11201400" cy="443179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064F93-0AC0-4C0C-8ABC-AB2BDDCB5703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3-Column Table</a:t>
            </a:r>
          </a:p>
        </p:txBody>
      </p:sp>
    </p:spTree>
    <p:extLst>
      <p:ext uri="{BB962C8B-B14F-4D97-AF65-F5344CB8AC3E}">
        <p14:creationId xmlns:p14="http://schemas.microsoft.com/office/powerpoint/2010/main" val="297122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4-Column Table Layout</a:t>
            </a:r>
            <a:endParaRPr lang="en-CA" dirty="0"/>
          </a:p>
        </p:txBody>
      </p:sp>
      <p:sp>
        <p:nvSpPr>
          <p:cNvPr id="13" name="Table Placeholder 12"/>
          <p:cNvSpPr>
            <a:spLocks noGrp="1"/>
          </p:cNvSpPr>
          <p:nvPr>
            <p:ph type="tbl" sz="quarter" idx="13"/>
          </p:nvPr>
        </p:nvSpPr>
        <p:spPr>
          <a:xfrm>
            <a:off x="495300" y="1664208"/>
            <a:ext cx="11201400" cy="443179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CAF42A8-E6DE-4958-B1B4-04F3F18D5765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89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5-Column Table Layout</a:t>
            </a:r>
            <a:endParaRPr lang="en-CA" dirty="0"/>
          </a:p>
        </p:txBody>
      </p:sp>
      <p:sp>
        <p:nvSpPr>
          <p:cNvPr id="13" name="Table Placeholder 12"/>
          <p:cNvSpPr>
            <a:spLocks noGrp="1"/>
          </p:cNvSpPr>
          <p:nvPr>
            <p:ph type="tbl" sz="quarter" idx="13"/>
          </p:nvPr>
        </p:nvSpPr>
        <p:spPr>
          <a:xfrm>
            <a:off x="495300" y="1664208"/>
            <a:ext cx="11201400" cy="443179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EB35EA2-1DE1-4EFB-A04F-16800ECE581D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6445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51006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495299" y="1983545"/>
            <a:ext cx="11360369" cy="40965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95300" y="1610018"/>
            <a:ext cx="4937760" cy="246221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C69083-ED95-4DDF-BBA4-C2B3C8307228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130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60320" y="585216"/>
            <a:ext cx="9136380" cy="15544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CA" sz="4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SLIDE 2 LAYOUT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60320" y="2436879"/>
            <a:ext cx="3979927" cy="2540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400" b="1" smtClean="0">
                <a:solidFill>
                  <a:schemeClr val="bg1"/>
                </a:solidFill>
              </a:defRPr>
            </a:lvl1pPr>
          </a:lstStyle>
          <a:p>
            <a:fld id="{BF0CB205-6BC1-4CFE-A41E-9B3B44C44C45}" type="datetime3">
              <a:rPr lang="en-US" smtClean="0"/>
              <a:t>30 November 2019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60320" y="3018594"/>
            <a:ext cx="3826412" cy="1754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>
              <a:lnSpc>
                <a:spcPct val="110000"/>
              </a:lnSpc>
              <a:spcBef>
                <a:spcPts val="400"/>
              </a:spcBef>
              <a:defRPr sz="800">
                <a:solidFill>
                  <a:schemeClr val="accent2"/>
                </a:solidFill>
              </a:defRPr>
            </a:lvl1pPr>
            <a:lvl2pPr marL="55563" marR="0" lvl="1" indent="-5556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kern="600" spc="-10" baseline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Placeholder confidentiality disclosure. Edit or delete from layout master if not needed. Use additional lines if additional confidentiality disclosure information is required. Lorem ipsum dolor sit a met, competitor seducing </a:t>
            </a:r>
            <a:r>
              <a:rPr lang="en-US" dirty="0" err="1">
                <a:solidFill>
                  <a:schemeClr val="bg1"/>
                </a:solidFill>
              </a:rPr>
              <a:t>elitr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nonumy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eirmod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invidunt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labore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dolore</a:t>
            </a:r>
            <a:r>
              <a:rPr lang="en-US" dirty="0">
                <a:solidFill>
                  <a:schemeClr val="bg1"/>
                </a:solidFill>
              </a:rPr>
              <a:t> magna </a:t>
            </a:r>
            <a:r>
              <a:rPr lang="en-US" dirty="0" err="1">
                <a:solidFill>
                  <a:schemeClr val="bg1"/>
                </a:solidFill>
              </a:rPr>
              <a:t>aliquyam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erat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voluptua</a:t>
            </a:r>
            <a:r>
              <a:rPr lang="en-US" dirty="0">
                <a:solidFill>
                  <a:schemeClr val="bg1"/>
                </a:solidFill>
              </a:rPr>
              <a:t>. At </a:t>
            </a:r>
            <a:r>
              <a:rPr lang="en-US" dirty="0" err="1">
                <a:solidFill>
                  <a:schemeClr val="bg1"/>
                </a:solidFill>
              </a:rPr>
              <a:t>vero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eos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accusam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justo</a:t>
            </a:r>
            <a:r>
              <a:rPr lang="en-US" dirty="0">
                <a:solidFill>
                  <a:schemeClr val="bg1"/>
                </a:solidFill>
              </a:rPr>
              <a:t> duo </a:t>
            </a:r>
            <a:r>
              <a:rPr lang="en-US" dirty="0" err="1">
                <a:solidFill>
                  <a:schemeClr val="bg1"/>
                </a:solidFill>
              </a:rPr>
              <a:t>dolores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rebum</a:t>
            </a:r>
            <a:r>
              <a:rPr lang="en-US" dirty="0">
                <a:solidFill>
                  <a:schemeClr val="bg1"/>
                </a:solidFill>
              </a:rPr>
              <a:t>. Stet </a:t>
            </a:r>
            <a:r>
              <a:rPr lang="en-US" dirty="0" err="1">
                <a:solidFill>
                  <a:schemeClr val="bg1"/>
                </a:solidFill>
              </a:rPr>
              <a:t>clita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kasd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gubergren</a:t>
            </a:r>
            <a:r>
              <a:rPr lang="en-US" dirty="0">
                <a:solidFill>
                  <a:schemeClr val="bg1"/>
                </a:solidFill>
              </a:rPr>
              <a:t>, no sea </a:t>
            </a:r>
            <a:r>
              <a:rPr lang="en-US" dirty="0" err="1">
                <a:solidFill>
                  <a:schemeClr val="bg1"/>
                </a:solidFill>
              </a:rPr>
              <a:t>takimata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sanctus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lorem ipsum dolor sit a met. Lorem ipsum dolor sit a met, competitor seducing </a:t>
            </a:r>
            <a:r>
              <a:rPr lang="en-US" dirty="0" err="1">
                <a:solidFill>
                  <a:schemeClr val="bg1"/>
                </a:solidFill>
              </a:rPr>
              <a:t>elitr</a:t>
            </a:r>
            <a:r>
              <a:rPr lang="en-US" dirty="0">
                <a:solidFill>
                  <a:schemeClr val="bg1"/>
                </a:solidFill>
              </a:rPr>
              <a:t>,  sed diam </a:t>
            </a:r>
            <a:r>
              <a:rPr lang="en-US" dirty="0" err="1">
                <a:solidFill>
                  <a:schemeClr val="bg1"/>
                </a:solidFill>
              </a:rPr>
              <a:t>nonumy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eirmod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invidunt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labore</a:t>
            </a:r>
            <a:r>
              <a:rPr lang="en-US" dirty="0">
                <a:solidFill>
                  <a:schemeClr val="bg1"/>
                </a:solidFill>
              </a:rPr>
              <a:t> et dolore magna </a:t>
            </a:r>
            <a:r>
              <a:rPr lang="en-US" dirty="0" err="1">
                <a:solidFill>
                  <a:schemeClr val="bg1"/>
                </a:solidFill>
              </a:rPr>
              <a:t>aliquyam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erat</a:t>
            </a:r>
            <a:r>
              <a:rPr lang="en-US" dirty="0">
                <a:solidFill>
                  <a:schemeClr val="bg1"/>
                </a:solidFill>
              </a:rPr>
              <a:t>, sed diam </a:t>
            </a:r>
            <a:r>
              <a:rPr lang="en-US" dirty="0" err="1">
                <a:solidFill>
                  <a:schemeClr val="bg1"/>
                </a:solidFill>
              </a:rPr>
              <a:t>voluptua</a:t>
            </a:r>
            <a:r>
              <a:rPr lang="en-US" dirty="0">
                <a:solidFill>
                  <a:schemeClr val="bg1"/>
                </a:solidFill>
              </a:rPr>
              <a:t>. At </a:t>
            </a:r>
            <a:r>
              <a:rPr lang="en-US" dirty="0" err="1">
                <a:solidFill>
                  <a:schemeClr val="bg1"/>
                </a:solidFill>
              </a:rPr>
              <a:t>vero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eos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accusam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justo</a:t>
            </a:r>
            <a:r>
              <a:rPr lang="en-US" dirty="0">
                <a:solidFill>
                  <a:schemeClr val="bg1"/>
                </a:solidFill>
              </a:rPr>
              <a:t> duo </a:t>
            </a:r>
            <a:r>
              <a:rPr lang="en-US" dirty="0" err="1">
                <a:solidFill>
                  <a:schemeClr val="bg1"/>
                </a:solidFill>
              </a:rPr>
              <a:t>dolores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rebum</a:t>
            </a:r>
            <a:r>
              <a:rPr lang="en-US" dirty="0">
                <a:solidFill>
                  <a:schemeClr val="bg1"/>
                </a:solidFill>
              </a:rPr>
              <a:t>. Stet </a:t>
            </a:r>
            <a:r>
              <a:rPr lang="en-US" dirty="0" err="1">
                <a:solidFill>
                  <a:schemeClr val="bg1"/>
                </a:solidFill>
              </a:rPr>
              <a:t>clita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kasd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gubergren</a:t>
            </a:r>
            <a:r>
              <a:rPr lang="en-US" dirty="0">
                <a:solidFill>
                  <a:schemeClr val="bg1"/>
                </a:solidFill>
              </a:rPr>
              <a:t>, no sea </a:t>
            </a:r>
            <a:r>
              <a:rPr lang="en-US" dirty="0" err="1">
                <a:solidFill>
                  <a:schemeClr val="bg1"/>
                </a:solidFill>
              </a:rPr>
              <a:t>takimata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sanctus</a:t>
            </a:r>
            <a:r>
              <a:rPr lang="en-US" dirty="0">
                <a:solidFill>
                  <a:schemeClr val="bg1"/>
                </a:solidFill>
              </a:rPr>
              <a:t> est. Lorem ipsum dolor sit a met. Lorem ipsum dolor sit a met, competitor seducing </a:t>
            </a:r>
            <a:r>
              <a:rPr lang="en-US" dirty="0" err="1">
                <a:solidFill>
                  <a:schemeClr val="bg1"/>
                </a:solidFill>
              </a:rPr>
              <a:t>elitr</a:t>
            </a:r>
            <a:r>
              <a:rPr lang="en-US" dirty="0">
                <a:solidFill>
                  <a:schemeClr val="bg1"/>
                </a:solidFill>
              </a:rPr>
              <a:t>, sed diam </a:t>
            </a:r>
            <a:r>
              <a:rPr lang="en-US" dirty="0" err="1">
                <a:solidFill>
                  <a:schemeClr val="bg1"/>
                </a:solidFill>
              </a:rPr>
              <a:t>nonumy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eirmod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invidunt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labore</a:t>
            </a:r>
            <a:r>
              <a:rPr lang="en-US" dirty="0">
                <a:solidFill>
                  <a:schemeClr val="bg1"/>
                </a:solidFill>
              </a:rPr>
              <a:t> et dolore magna </a:t>
            </a:r>
            <a:r>
              <a:rPr lang="en-US" dirty="0" err="1">
                <a:solidFill>
                  <a:schemeClr val="bg1"/>
                </a:solidFill>
              </a:rPr>
              <a:t>aliquyam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erat</a:t>
            </a:r>
            <a:r>
              <a:rPr lang="en-US" dirty="0">
                <a:solidFill>
                  <a:schemeClr val="bg1"/>
                </a:solidFill>
              </a:rPr>
              <a:t>, sed diam </a:t>
            </a:r>
            <a:r>
              <a:rPr lang="en-US" dirty="0" err="1">
                <a:solidFill>
                  <a:schemeClr val="bg1"/>
                </a:solidFill>
              </a:rPr>
              <a:t>voluptua</a:t>
            </a:r>
            <a:r>
              <a:rPr lang="en-US" dirty="0">
                <a:solidFill>
                  <a:schemeClr val="bg1"/>
                </a:solidFill>
              </a:rPr>
              <a:t>. At </a:t>
            </a:r>
            <a:r>
              <a:rPr lang="en-US" dirty="0" err="1">
                <a:solidFill>
                  <a:schemeClr val="bg1"/>
                </a:solidFill>
              </a:rPr>
              <a:t>vero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eos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accusam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justo</a:t>
            </a:r>
            <a:r>
              <a:rPr lang="en-US" dirty="0">
                <a:solidFill>
                  <a:schemeClr val="bg1"/>
                </a:solidFill>
              </a:rPr>
              <a:t> duo </a:t>
            </a:r>
            <a:r>
              <a:rPr lang="en-US" dirty="0" err="1">
                <a:solidFill>
                  <a:schemeClr val="bg1"/>
                </a:solidFill>
              </a:rPr>
              <a:t>dolores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rebum</a:t>
            </a:r>
            <a:r>
              <a:rPr lang="en-US" dirty="0">
                <a:solidFill>
                  <a:schemeClr val="bg1"/>
                </a:solidFill>
              </a:rPr>
              <a:t>. Stet </a:t>
            </a:r>
            <a:r>
              <a:rPr lang="en-US" dirty="0" err="1">
                <a:solidFill>
                  <a:schemeClr val="bg1"/>
                </a:solidFill>
              </a:rPr>
              <a:t>clita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kasd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gubergren</a:t>
            </a:r>
            <a:r>
              <a:rPr lang="en-US" dirty="0">
                <a:solidFill>
                  <a:schemeClr val="bg1"/>
                </a:solidFill>
              </a:rPr>
              <a:t>, no sea </a:t>
            </a:r>
            <a:r>
              <a:rPr lang="en-US" dirty="0" err="1">
                <a:solidFill>
                  <a:schemeClr val="bg1"/>
                </a:solidFill>
              </a:rPr>
              <a:t>takimata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sanctus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Lorem ipsum dolor sit a met. 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9139" y="3018594"/>
            <a:ext cx="484632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>
              <a:lnSpc>
                <a:spcPct val="110000"/>
              </a:lnSpc>
              <a:spcBef>
                <a:spcPts val="400"/>
              </a:spcBef>
              <a:defRPr sz="800">
                <a:solidFill>
                  <a:schemeClr val="accent2"/>
                </a:solidFill>
              </a:defRPr>
            </a:lvl1pPr>
            <a:lvl2pPr marL="55563" marR="0" lvl="1" indent="-5556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kern="600" spc="-10" baseline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Placeholder confidentiality disclosure. Edit or delete from layout master if not needed. Use additional lines if additional confidentiality disclosure information is required. </a:t>
            </a:r>
            <a:r>
              <a:rPr lang="en-CA" dirty="0">
                <a:solidFill>
                  <a:schemeClr val="bg1"/>
                </a:solidFill>
              </a:rPr>
              <a:t>Lorem ipsum dolor sit </a:t>
            </a:r>
            <a:r>
              <a:rPr lang="en-CA" dirty="0" err="1">
                <a:solidFill>
                  <a:schemeClr val="bg1"/>
                </a:solidFill>
              </a:rPr>
              <a:t>amet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consetetur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sadipscing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elitr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sed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diam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nonumy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eirmod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tempor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invidunt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ut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labore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dolore</a:t>
            </a:r>
            <a:r>
              <a:rPr lang="en-CA" dirty="0">
                <a:solidFill>
                  <a:schemeClr val="bg1"/>
                </a:solidFill>
              </a:rPr>
              <a:t> magna </a:t>
            </a:r>
            <a:r>
              <a:rPr lang="en-CA" dirty="0" err="1">
                <a:solidFill>
                  <a:schemeClr val="bg1"/>
                </a:solidFill>
              </a:rPr>
              <a:t>aliquyam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erat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sed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diam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voluptua</a:t>
            </a:r>
            <a:r>
              <a:rPr lang="en-CA" dirty="0">
                <a:solidFill>
                  <a:schemeClr val="bg1"/>
                </a:solidFill>
              </a:rPr>
              <a:t>. At </a:t>
            </a:r>
            <a:r>
              <a:rPr lang="en-CA" dirty="0" err="1">
                <a:solidFill>
                  <a:schemeClr val="bg1"/>
                </a:solidFill>
              </a:rPr>
              <a:t>vero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eos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accusam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justo</a:t>
            </a:r>
            <a:r>
              <a:rPr lang="en-CA" dirty="0">
                <a:solidFill>
                  <a:schemeClr val="bg1"/>
                </a:solidFill>
              </a:rPr>
              <a:t> duo </a:t>
            </a:r>
            <a:r>
              <a:rPr lang="en-CA" dirty="0" err="1">
                <a:solidFill>
                  <a:schemeClr val="bg1"/>
                </a:solidFill>
              </a:rPr>
              <a:t>dolores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ea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rebum</a:t>
            </a:r>
            <a:r>
              <a:rPr lang="en-CA" dirty="0">
                <a:solidFill>
                  <a:schemeClr val="bg1"/>
                </a:solidFill>
              </a:rPr>
              <a:t>. Stet </a:t>
            </a:r>
            <a:r>
              <a:rPr lang="en-CA" dirty="0" err="1">
                <a:solidFill>
                  <a:schemeClr val="bg1"/>
                </a:solidFill>
              </a:rPr>
              <a:t>clita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kasd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gubergren</a:t>
            </a:r>
            <a:r>
              <a:rPr lang="en-CA" dirty="0">
                <a:solidFill>
                  <a:schemeClr val="bg1"/>
                </a:solidFill>
              </a:rPr>
              <a:t>, no sea </a:t>
            </a:r>
            <a:r>
              <a:rPr lang="en-CA" dirty="0" err="1">
                <a:solidFill>
                  <a:schemeClr val="bg1"/>
                </a:solidFill>
              </a:rPr>
              <a:t>takimata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sanctus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est</a:t>
            </a:r>
            <a:r>
              <a:rPr lang="en-CA" dirty="0">
                <a:solidFill>
                  <a:schemeClr val="bg1"/>
                </a:solidFill>
              </a:rPr>
              <a:t> Lorem ipsum dolor sit </a:t>
            </a:r>
            <a:r>
              <a:rPr lang="en-CA" dirty="0" err="1">
                <a:solidFill>
                  <a:schemeClr val="bg1"/>
                </a:solidFill>
              </a:rPr>
              <a:t>amet</a:t>
            </a:r>
            <a:r>
              <a:rPr lang="en-CA" dirty="0">
                <a:solidFill>
                  <a:schemeClr val="bg1"/>
                </a:solidFill>
              </a:rPr>
              <a:t>. Lorem ipsum dolor sit </a:t>
            </a:r>
            <a:r>
              <a:rPr lang="en-CA" dirty="0" err="1">
                <a:solidFill>
                  <a:schemeClr val="bg1"/>
                </a:solidFill>
              </a:rPr>
              <a:t>amet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consetetur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sadipscing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elitr</a:t>
            </a:r>
            <a:r>
              <a:rPr lang="en-CA" dirty="0">
                <a:solidFill>
                  <a:schemeClr val="bg1"/>
                </a:solidFill>
              </a:rPr>
              <a:t>,  </a:t>
            </a:r>
            <a:r>
              <a:rPr lang="en-CA" dirty="0" err="1">
                <a:solidFill>
                  <a:schemeClr val="bg1"/>
                </a:solidFill>
              </a:rPr>
              <a:t>sed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diam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nonumy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eirmod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tempor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invidunt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ut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labore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dolore</a:t>
            </a:r>
            <a:r>
              <a:rPr lang="en-CA" dirty="0">
                <a:solidFill>
                  <a:schemeClr val="bg1"/>
                </a:solidFill>
              </a:rPr>
              <a:t> magna </a:t>
            </a:r>
            <a:r>
              <a:rPr lang="en-CA" dirty="0" err="1">
                <a:solidFill>
                  <a:schemeClr val="bg1"/>
                </a:solidFill>
              </a:rPr>
              <a:t>aliquyam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erat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sed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diam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voluptua</a:t>
            </a:r>
            <a:r>
              <a:rPr lang="en-CA" dirty="0">
                <a:solidFill>
                  <a:schemeClr val="bg1"/>
                </a:solidFill>
              </a:rPr>
              <a:t>. At </a:t>
            </a:r>
            <a:r>
              <a:rPr lang="en-CA" dirty="0" err="1">
                <a:solidFill>
                  <a:schemeClr val="bg1"/>
                </a:solidFill>
              </a:rPr>
              <a:t>vero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eos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accusam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justo</a:t>
            </a:r>
            <a:r>
              <a:rPr lang="en-CA" dirty="0">
                <a:solidFill>
                  <a:schemeClr val="bg1"/>
                </a:solidFill>
              </a:rPr>
              <a:t> duo </a:t>
            </a:r>
            <a:r>
              <a:rPr lang="en-CA" dirty="0" err="1">
                <a:solidFill>
                  <a:schemeClr val="bg1"/>
                </a:solidFill>
              </a:rPr>
              <a:t>dolores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ea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rebum</a:t>
            </a:r>
            <a:r>
              <a:rPr lang="en-CA" dirty="0">
                <a:solidFill>
                  <a:schemeClr val="bg1"/>
                </a:solidFill>
              </a:rPr>
              <a:t>. Stet </a:t>
            </a:r>
            <a:r>
              <a:rPr lang="en-CA" dirty="0" err="1">
                <a:solidFill>
                  <a:schemeClr val="bg1"/>
                </a:solidFill>
              </a:rPr>
              <a:t>clita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kasd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gubergren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sed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diam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nonumy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eirmod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tempor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invidunt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ut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labore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dolore</a:t>
            </a:r>
            <a:r>
              <a:rPr lang="en-CA" dirty="0">
                <a:solidFill>
                  <a:schemeClr val="bg1"/>
                </a:solidFill>
              </a:rPr>
              <a:t> magna </a:t>
            </a:r>
            <a:r>
              <a:rPr lang="en-CA" dirty="0" err="1">
                <a:solidFill>
                  <a:schemeClr val="bg1"/>
                </a:solidFill>
              </a:rPr>
              <a:t>aliquyam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erat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sed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diam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voluptua</a:t>
            </a:r>
            <a:r>
              <a:rPr lang="en-CA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At </a:t>
            </a:r>
            <a:r>
              <a:rPr lang="en-CA" dirty="0" err="1">
                <a:solidFill>
                  <a:schemeClr val="bg1"/>
                </a:solidFill>
              </a:rPr>
              <a:t>vero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eos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accusam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justo</a:t>
            </a:r>
            <a:r>
              <a:rPr lang="en-CA" dirty="0">
                <a:solidFill>
                  <a:schemeClr val="bg1"/>
                </a:solidFill>
              </a:rPr>
              <a:t> Stet </a:t>
            </a:r>
            <a:r>
              <a:rPr lang="en-CA" dirty="0" err="1">
                <a:solidFill>
                  <a:schemeClr val="bg1"/>
                </a:solidFill>
              </a:rPr>
              <a:t>clita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kasd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gubergren</a:t>
            </a:r>
            <a:r>
              <a:rPr lang="en-CA" dirty="0">
                <a:solidFill>
                  <a:schemeClr val="bg1"/>
                </a:solidFill>
              </a:rPr>
              <a:t>, no sea </a:t>
            </a:r>
            <a:r>
              <a:rPr lang="en-CA" dirty="0" err="1">
                <a:solidFill>
                  <a:schemeClr val="bg1"/>
                </a:solidFill>
              </a:rPr>
              <a:t>takimata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sanctus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est</a:t>
            </a:r>
            <a:r>
              <a:rPr lang="en-CA" dirty="0">
                <a:solidFill>
                  <a:schemeClr val="bg1"/>
                </a:solidFill>
              </a:rPr>
              <a:t> lorem ipsum dolor sit </a:t>
            </a:r>
            <a:r>
              <a:rPr lang="en-CA" dirty="0" err="1">
                <a:solidFill>
                  <a:schemeClr val="bg1"/>
                </a:solidFill>
              </a:rPr>
              <a:t>amet</a:t>
            </a:r>
            <a:r>
              <a:rPr lang="en-CA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Duo </a:t>
            </a:r>
            <a:r>
              <a:rPr lang="en-CA" dirty="0" err="1">
                <a:solidFill>
                  <a:schemeClr val="bg1"/>
                </a:solidFill>
              </a:rPr>
              <a:t>dolores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ea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rebum</a:t>
            </a:r>
            <a:r>
              <a:rPr lang="en-CA" dirty="0">
                <a:solidFill>
                  <a:schemeClr val="bg1"/>
                </a:solidFill>
              </a:rPr>
              <a:t>. Stet </a:t>
            </a:r>
            <a:r>
              <a:rPr lang="en-CA" dirty="0" err="1">
                <a:solidFill>
                  <a:schemeClr val="bg1"/>
                </a:solidFill>
              </a:rPr>
              <a:t>clita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kasd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gubergren</a:t>
            </a:r>
            <a:r>
              <a:rPr lang="en-CA" dirty="0">
                <a:solidFill>
                  <a:schemeClr val="bg1"/>
                </a:solidFill>
              </a:rPr>
              <a:t>, no sea </a:t>
            </a:r>
            <a:r>
              <a:rPr lang="en-CA" dirty="0" err="1">
                <a:solidFill>
                  <a:schemeClr val="bg1"/>
                </a:solidFill>
              </a:rPr>
              <a:t>takimata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sanctus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est</a:t>
            </a:r>
            <a:r>
              <a:rPr lang="en-CA" dirty="0">
                <a:solidFill>
                  <a:schemeClr val="bg1"/>
                </a:solidFill>
              </a:rPr>
              <a:t> lorem ipsum dolor sit </a:t>
            </a:r>
            <a:r>
              <a:rPr lang="en-CA" dirty="0" err="1">
                <a:solidFill>
                  <a:schemeClr val="bg1"/>
                </a:solidFill>
              </a:rPr>
              <a:t>amet</a:t>
            </a:r>
            <a:r>
              <a:rPr lang="en-CA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CA" dirty="0" err="1">
                <a:solidFill>
                  <a:schemeClr val="bg1"/>
                </a:solidFill>
              </a:rPr>
              <a:t>Ut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wisi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enim</a:t>
            </a:r>
            <a:r>
              <a:rPr lang="en-CA" dirty="0">
                <a:solidFill>
                  <a:schemeClr val="bg1"/>
                </a:solidFill>
              </a:rPr>
              <a:t> ad minim </a:t>
            </a:r>
            <a:r>
              <a:rPr lang="en-CA" dirty="0" err="1">
                <a:solidFill>
                  <a:schemeClr val="bg1"/>
                </a:solidFill>
              </a:rPr>
              <a:t>veniam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quis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nostrud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exerci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tation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ullamcorper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suscipit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lobortis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nisl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ut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aliquip</a:t>
            </a:r>
            <a:r>
              <a:rPr lang="en-CA" dirty="0">
                <a:solidFill>
                  <a:schemeClr val="bg1"/>
                </a:solidFill>
              </a:rPr>
              <a:t> ex </a:t>
            </a:r>
            <a:r>
              <a:rPr lang="en-CA" dirty="0" err="1">
                <a:solidFill>
                  <a:schemeClr val="bg1"/>
                </a:solidFill>
              </a:rPr>
              <a:t>ea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comm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 err="1">
                <a:solidFill>
                  <a:schemeClr val="bg1"/>
                </a:solidFill>
              </a:rPr>
              <a:t>odo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consequat</a:t>
            </a:r>
            <a:r>
              <a:rPr lang="en-CA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Lorem ipsum dolor sit </a:t>
            </a:r>
            <a:r>
              <a:rPr lang="en-CA" dirty="0" err="1">
                <a:solidFill>
                  <a:schemeClr val="bg1"/>
                </a:solidFill>
              </a:rPr>
              <a:t>amet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consetetur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sadipscing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elitr</a:t>
            </a:r>
            <a:r>
              <a:rPr lang="en-CA" dirty="0">
                <a:solidFill>
                  <a:schemeClr val="bg1"/>
                </a:solidFill>
              </a:rPr>
              <a:t>,  </a:t>
            </a:r>
            <a:r>
              <a:rPr lang="en-CA" dirty="0" err="1">
                <a:solidFill>
                  <a:schemeClr val="bg1"/>
                </a:solidFill>
              </a:rPr>
              <a:t>sed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diam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nonumy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eirmod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tempor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invidunt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ut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labore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dolore</a:t>
            </a:r>
            <a:r>
              <a:rPr lang="en-CA" dirty="0">
                <a:solidFill>
                  <a:schemeClr val="bg1"/>
                </a:solidFill>
              </a:rPr>
              <a:t> magna </a:t>
            </a:r>
            <a:r>
              <a:rPr lang="en-CA" dirty="0" err="1">
                <a:solidFill>
                  <a:schemeClr val="bg1"/>
                </a:solidFill>
              </a:rPr>
              <a:t>aliquyam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erat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sed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diam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voluptua</a:t>
            </a:r>
            <a:r>
              <a:rPr lang="en-CA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Duis </a:t>
            </a:r>
            <a:r>
              <a:rPr lang="en-CA" dirty="0" err="1">
                <a:solidFill>
                  <a:schemeClr val="bg1"/>
                </a:solidFill>
              </a:rPr>
              <a:t>autem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vel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eum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iriure</a:t>
            </a:r>
            <a:r>
              <a:rPr lang="en-CA" dirty="0">
                <a:solidFill>
                  <a:schemeClr val="bg1"/>
                </a:solidFill>
              </a:rPr>
              <a:t> dolor in </a:t>
            </a:r>
            <a:r>
              <a:rPr lang="en-CA" dirty="0" err="1">
                <a:solidFill>
                  <a:schemeClr val="bg1"/>
                </a:solidFill>
              </a:rPr>
              <a:t>hendrerit</a:t>
            </a:r>
            <a:r>
              <a:rPr lang="en-CA" dirty="0">
                <a:solidFill>
                  <a:schemeClr val="bg1"/>
                </a:solidFill>
              </a:rPr>
              <a:t> in </a:t>
            </a:r>
            <a:r>
              <a:rPr lang="en-CA" dirty="0" err="1">
                <a:solidFill>
                  <a:schemeClr val="bg1"/>
                </a:solidFill>
              </a:rPr>
              <a:t>vulputate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velit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esse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molestie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consequat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vel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illum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dolore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eu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feugiat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nulla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facilisis</a:t>
            </a:r>
            <a:r>
              <a:rPr lang="en-CA" dirty="0">
                <a:solidFill>
                  <a:schemeClr val="bg1"/>
                </a:solidFill>
              </a:rPr>
              <a:t> at </a:t>
            </a:r>
            <a:r>
              <a:rPr lang="en-CA" dirty="0" err="1">
                <a:solidFill>
                  <a:schemeClr val="bg1"/>
                </a:solidFill>
              </a:rPr>
              <a:t>ver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duis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dolore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te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feugait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nulla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facilisi</a:t>
            </a:r>
            <a:r>
              <a:rPr lang="en-CA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CA" dirty="0" err="1">
                <a:solidFill>
                  <a:schemeClr val="bg1"/>
                </a:solidFill>
              </a:rPr>
              <a:t>Ut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wisi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enim</a:t>
            </a:r>
            <a:r>
              <a:rPr lang="en-CA" dirty="0">
                <a:solidFill>
                  <a:schemeClr val="bg1"/>
                </a:solidFill>
              </a:rPr>
              <a:t> ad minim </a:t>
            </a:r>
            <a:r>
              <a:rPr lang="en-CA" dirty="0" err="1">
                <a:solidFill>
                  <a:schemeClr val="bg1"/>
                </a:solidFill>
              </a:rPr>
              <a:t>veniam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quis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nostrud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exerci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tation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ullamcorper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suscipit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lobortis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nisl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ut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aliquip</a:t>
            </a:r>
            <a:r>
              <a:rPr lang="en-CA" dirty="0">
                <a:solidFill>
                  <a:schemeClr val="bg1"/>
                </a:solidFill>
              </a:rPr>
              <a:t> ex </a:t>
            </a:r>
            <a:r>
              <a:rPr lang="en-CA" dirty="0" err="1">
                <a:solidFill>
                  <a:schemeClr val="bg1"/>
                </a:solidFill>
              </a:rPr>
              <a:t>ea</a:t>
            </a:r>
            <a:r>
              <a:rPr lang="en-CA" dirty="0">
                <a:solidFill>
                  <a:schemeClr val="bg1"/>
                </a:solidFill>
              </a:rPr>
              <a:t> 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 err="1">
                <a:solidFill>
                  <a:schemeClr val="bg1"/>
                </a:solidFill>
              </a:rPr>
              <a:t>commodo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consequat</a:t>
            </a:r>
            <a:r>
              <a:rPr lang="en-CA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At </a:t>
            </a:r>
            <a:r>
              <a:rPr lang="en-CA" dirty="0" err="1">
                <a:solidFill>
                  <a:schemeClr val="bg1"/>
                </a:solidFill>
              </a:rPr>
              <a:t>vero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eos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accusam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justo</a:t>
            </a:r>
            <a:r>
              <a:rPr lang="en-CA" dirty="0">
                <a:solidFill>
                  <a:schemeClr val="bg1"/>
                </a:solidFill>
              </a:rPr>
              <a:t> duo </a:t>
            </a:r>
            <a:r>
              <a:rPr lang="en-CA" dirty="0" err="1">
                <a:solidFill>
                  <a:schemeClr val="bg1"/>
                </a:solidFill>
              </a:rPr>
              <a:t>dolores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ea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rebum</a:t>
            </a:r>
            <a:r>
              <a:rPr lang="en-CA" dirty="0">
                <a:solidFill>
                  <a:schemeClr val="bg1"/>
                </a:solidFill>
              </a:rPr>
              <a:t>. Stet </a:t>
            </a:r>
            <a:r>
              <a:rPr lang="en-CA" dirty="0" err="1">
                <a:solidFill>
                  <a:schemeClr val="bg1"/>
                </a:solidFill>
              </a:rPr>
              <a:t>clita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kasd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gubergren</a:t>
            </a:r>
            <a:r>
              <a:rPr lang="en-CA" dirty="0">
                <a:solidFill>
                  <a:schemeClr val="bg1"/>
                </a:solidFill>
              </a:rPr>
              <a:t>, no sea </a:t>
            </a:r>
            <a:r>
              <a:rPr lang="en-CA" dirty="0" err="1">
                <a:solidFill>
                  <a:schemeClr val="bg1"/>
                </a:solidFill>
              </a:rPr>
              <a:t>takimata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sanctus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est</a:t>
            </a:r>
            <a:r>
              <a:rPr lang="en-CA" dirty="0">
                <a:solidFill>
                  <a:schemeClr val="bg1"/>
                </a:solidFill>
              </a:rPr>
              <a:t> Lorem ipsum dolor sit </a:t>
            </a:r>
            <a:r>
              <a:rPr lang="en-CA" dirty="0" err="1">
                <a:solidFill>
                  <a:schemeClr val="bg1"/>
                </a:solidFill>
              </a:rPr>
              <a:t>amet</a:t>
            </a:r>
            <a:r>
              <a:rPr lang="en-CA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AutoShape 3"/>
          <p:cNvSpPr>
            <a:spLocks noChangeAspect="1" noChangeArrowheads="1" noTextEdit="1"/>
          </p:cNvSpPr>
          <p:nvPr userDrawn="1"/>
        </p:nvSpPr>
        <p:spPr bwMode="auto">
          <a:xfrm>
            <a:off x="365125" y="365125"/>
            <a:ext cx="9017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B6FD16-B610-3545-B23E-E7251CC87DDA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8871" y="1609344"/>
            <a:ext cx="12380975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190500">
              <a:schemeClr val="accent4">
                <a:alpha val="5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>
            <a:extLst>
              <a:ext uri="{FF2B5EF4-FFF2-40B4-BE49-F238E27FC236}">
                <a16:creationId xmlns:a16="http://schemas.microsoft.com/office/drawing/2014/main" id="{25B197EA-E106-8C4F-B441-A2B8F33DBFA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91169" y="567522"/>
            <a:ext cx="699303" cy="699303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300" y="1728788"/>
            <a:ext cx="11201400" cy="43389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612D-8544-450F-99C5-670EBF57D753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with Caption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624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2529-687E-474B-8D01-AE980F594F6C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Rectangle 8"/>
          <p:cNvSpPr/>
          <p:nvPr userDrawn="1"/>
        </p:nvSpPr>
        <p:spPr bwMode="white">
          <a:xfrm>
            <a:off x="694267" y="1659467"/>
            <a:ext cx="10786533" cy="11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929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5FA2-690A-473A-BA05-BF04CF7EC6F3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Rectangle 8"/>
          <p:cNvSpPr/>
          <p:nvPr userDrawn="1"/>
        </p:nvSpPr>
        <p:spPr bwMode="white">
          <a:xfrm>
            <a:off x="694267" y="1659467"/>
            <a:ext cx="10786533" cy="11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6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g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 txBox="1">
            <a:spLocks/>
          </p:cNvSpPr>
          <p:nvPr userDrawn="1"/>
        </p:nvSpPr>
        <p:spPr>
          <a:xfrm>
            <a:off x="1166221" y="3066089"/>
            <a:ext cx="9856383" cy="13954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2800" kern="1200" spc="0" baseline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1pPr>
            <a:lvl2pPr marL="203200" indent="-1825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Char char="•"/>
              <a:defRPr sz="20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2pPr>
            <a:lvl3pPr marL="400050" indent="-195263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GE Inspira Pitch" panose="020F0603030400020203" pitchFamily="34" charset="0"/>
              <a:buChar char="–"/>
              <a:defRPr sz="18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3pPr>
            <a:lvl4pPr marL="555625" indent="-1666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6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pc="400" baseline="0" dirty="0">
                <a:solidFill>
                  <a:schemeClr val="bg1"/>
                </a:solidFill>
              </a:rPr>
              <a:t>ELEVATING RADIOLOGY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FBFCD5-26B4-A344-81A2-BB948E4C8E7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22571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190500">
              <a:schemeClr val="accent3">
                <a:alpha val="5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41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nogram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ChangeAspect="1" noEditPoints="1"/>
          </p:cNvSpPr>
          <p:nvPr userDrawn="1"/>
        </p:nvSpPr>
        <p:spPr bwMode="gray">
          <a:xfrm>
            <a:off x="4757541" y="2110155"/>
            <a:ext cx="2651760" cy="265176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95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nogr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4757541" y="2110155"/>
            <a:ext cx="2651760" cy="265176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43D7-4DE5-4BB1-9B69-80B5F13C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152E8-652D-4906-A13D-5CCC4CE5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20B2-17C9-47A1-AFCB-8A861828B134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D4F8F-CE49-4FB5-82B6-38EE93AB8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77D6-6F19-4F03-AAA1-FF3AB713A8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GE @ RSNA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04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649413"/>
            <a:ext cx="9261449" cy="664797"/>
          </a:xfr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A25D96-31B1-7744-9563-FFBB23E27B5F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72800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190500">
              <a:schemeClr val="accent6">
                <a:alpha val="5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82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649413"/>
            <a:ext cx="9261449" cy="664797"/>
          </a:xfr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E0B6DD-FCFB-9847-873D-F88FE686661F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72800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190500">
              <a:schemeClr val="accent3">
                <a:alpha val="5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66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649413"/>
            <a:ext cx="9261449" cy="664797"/>
          </a:xfr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E0B6DD-FCFB-9847-873D-F88FE686661F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72800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190500">
              <a:schemeClr val="accent4">
                <a:alpha val="5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82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Dark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9144" y="-9144"/>
            <a:ext cx="12207240" cy="68762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11662"/>
            <a:ext cx="9267952" cy="1333314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DARK IMAGE LAYOUT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782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Ligh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9144" y="-9144"/>
            <a:ext cx="12207240" cy="68762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536192"/>
            <a:ext cx="9277096" cy="91440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LIGHT IMAGE LAYOUT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125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495300" y="1602754"/>
            <a:ext cx="11201400" cy="43247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C140F0FD-D361-4FAC-ADD7-B3FC060D47A7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</p:spTree>
    <p:extLst>
      <p:ext uri="{BB962C8B-B14F-4D97-AF65-F5344CB8AC3E}">
        <p14:creationId xmlns:p14="http://schemas.microsoft.com/office/powerpoint/2010/main" val="75287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93081"/>
            <a:ext cx="11201400" cy="4305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460120B2-17C9-47A1-AFCB-8A861828B134}" type="datetime3">
              <a:rPr lang="en-US" smtClean="0"/>
              <a:t>30 November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458386" y="6439184"/>
            <a:ext cx="4540651" cy="1828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This is an internal document not </a:t>
            </a:r>
            <a:r>
              <a:rPr lang="en-US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000" dirty="0">
                <a:solidFill>
                  <a:schemeClr val="tx2"/>
                </a:solidFill>
              </a:rPr>
              <a:t> be distributed outside of GE Healthcare.</a:t>
            </a:r>
            <a:endParaRPr lang="en-US" sz="2400" dirty="0">
              <a:solidFill>
                <a:schemeClr val="tx2"/>
              </a:solidFill>
              <a:latin typeface="GE Inspira Sans" charset="0"/>
              <a:ea typeface="GE Inspira Sans" charset="0"/>
              <a:cs typeface="GE Inspira Sans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 @ RSNA 2019</a:t>
            </a:r>
          </a:p>
        </p:txBody>
      </p:sp>
      <p:sp>
        <p:nvSpPr>
          <p:cNvPr id="10" name="Freeform 5"/>
          <p:cNvSpPr>
            <a:spLocks noChangeAspect="1" noEditPoints="1"/>
          </p:cNvSpPr>
          <p:nvPr userDrawn="1"/>
        </p:nvSpPr>
        <p:spPr bwMode="auto">
          <a:xfrm>
            <a:off x="515012" y="6312756"/>
            <a:ext cx="384048" cy="384048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8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3" r:id="rId2"/>
    <p:sldLayoutId id="2147483680" r:id="rId3"/>
    <p:sldLayoutId id="2147483681" r:id="rId4"/>
    <p:sldLayoutId id="2147483714" r:id="rId5"/>
    <p:sldLayoutId id="2147483715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690" r:id="rId25"/>
    <p:sldLayoutId id="2147483691" r:id="rId26"/>
    <p:sldLayoutId id="2147483692" r:id="rId27"/>
    <p:sldLayoutId id="2147483711" r:id="rId28"/>
    <p:sldLayoutId id="2147483712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16" r:id="rId36"/>
    <p:sldLayoutId id="2147483717" r:id="rId37"/>
  </p:sldLayoutIdLst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200"/>
        </a:spcBef>
        <a:spcAft>
          <a:spcPts val="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" indent="-168275" algn="l" defTabSz="914400" rtl="0" eaLnBrk="1" latinLnBrk="0" hangingPunct="1">
        <a:lnSpc>
          <a:spcPct val="95000"/>
        </a:lnSpc>
        <a:spcBef>
          <a:spcPts val="7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192024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SzPct val="100000"/>
        <a:buFontTx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173038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73038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Clr>
          <a:schemeClr val="tx1"/>
        </a:buClr>
        <a:buSzPct val="100000"/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2024" indent="0" algn="l" defTabSz="914400" rtl="0" eaLnBrk="1" latinLnBrk="0" hangingPunct="1">
        <a:lnSpc>
          <a:spcPct val="99000"/>
        </a:lnSpc>
        <a:spcBef>
          <a:spcPts val="0"/>
        </a:spcBef>
        <a:buSzPct val="91000"/>
        <a:buFontTx/>
        <a:buNone/>
        <a:defRPr sz="18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9000"/>
        </a:lnSpc>
        <a:spcBef>
          <a:spcPts val="900"/>
        </a:spcBef>
        <a:buSzPct val="91000"/>
        <a:buFontTx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9000"/>
        </a:lnSpc>
        <a:spcBef>
          <a:spcPts val="0"/>
        </a:spcBef>
        <a:buSzPct val="91000"/>
        <a:buFontTx/>
        <a:buNone/>
        <a:defRPr sz="18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9000"/>
        </a:lnSpc>
        <a:spcBef>
          <a:spcPts val="900"/>
        </a:spcBef>
        <a:buSzPct val="91000"/>
        <a:buFontTx/>
        <a:buNone/>
        <a:defRPr sz="1800" i="1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lnSpc>
          <a:spcPct val="99000"/>
        </a:lnSpc>
        <a:spcBef>
          <a:spcPts val="900"/>
        </a:spcBef>
        <a:defRPr sz="1400" b="1" kern="1200">
          <a:solidFill>
            <a:schemeClr val="accent2"/>
          </a:solidFill>
          <a:latin typeface="+mn-lt"/>
          <a:ea typeface="+mn-ea"/>
          <a:cs typeface="+mn-cs"/>
        </a:defRPr>
      </a:lvl2pPr>
      <a:lvl3pPr marL="155448" indent="-155448" algn="l" defTabSz="914400" rtl="0" eaLnBrk="1" latinLnBrk="0" hangingPunct="1">
        <a:lnSpc>
          <a:spcPct val="99000"/>
        </a:lnSpc>
        <a:buSzPct val="91000"/>
        <a:buFont typeface="Arial" panose="020B0604020202020204" pitchFamily="34" charset="0"/>
        <a:buChar char="•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55448" indent="-155448" algn="l" defTabSz="914400" rtl="0" eaLnBrk="1" latinLnBrk="0" hangingPunct="1">
        <a:lnSpc>
          <a:spcPct val="99000"/>
        </a:lnSpc>
        <a:spcBef>
          <a:spcPts val="900"/>
        </a:spcBef>
        <a:buSzPct val="91000"/>
        <a:buFont typeface="Arial" panose="020B0604020202020204" pitchFamily="34" charset="0"/>
        <a:buChar char="•"/>
        <a:defRPr sz="1400" b="1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5448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pos="7368" userDrawn="1">
          <p15:clr>
            <a:srgbClr val="F26B43"/>
          </p15:clr>
        </p15:guide>
        <p15:guide id="4" orient="horz" pos="3840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  <p15:guide id="6" orient="horz" pos="1176" userDrawn="1">
          <p15:clr>
            <a:srgbClr val="F26B43"/>
          </p15:clr>
        </p15:guide>
        <p15:guide id="7" pos="480" userDrawn="1">
          <p15:clr>
            <a:srgbClr val="F26B43"/>
          </p15:clr>
        </p15:guide>
        <p15:guide id="8" pos="6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estimator/fastestimator/blob/master/apphub/image_classification/lenet_cifar10_adversarial/lenet_cifar10_adversarial.ipynb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github.com/fastestimator/fastestimator/blob/master/apphub/image_generation/pggan_nihchestxray/pggan_nihchestxray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8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0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11" Type="http://schemas.openxmlformats.org/officeDocument/2006/relationships/image" Target="../media/image11.tif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7.jpeg"/><Relationship Id="rId4" Type="http://schemas.openxmlformats.org/officeDocument/2006/relationships/hyperlink" Target="https://github.com/tkarras/progressive_growing_of_ga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FastEstimator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  Deep learning Fast &amp; Easy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4574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astEstimator: XAI"/>
          <p:cNvSpPr txBox="1">
            <a:spLocks noGrp="1"/>
          </p:cNvSpPr>
          <p:nvPr>
            <p:ph type="title"/>
          </p:nvPr>
        </p:nvSpPr>
        <p:spPr>
          <a:xfrm>
            <a:off x="158491" y="165920"/>
            <a:ext cx="3008221" cy="401970"/>
          </a:xfrm>
          <a:prstGeom prst="rect">
            <a:avLst/>
          </a:prstGeom>
        </p:spPr>
        <p:txBody>
          <a:bodyPr/>
          <a:lstStyle/>
          <a:p>
            <a:pPr algn="l">
              <a:defRPr sz="6500"/>
            </a:pPr>
            <a:r>
              <a:rPr sz="2800" dirty="0" err="1"/>
              <a:t>FastEstimator</a:t>
            </a:r>
            <a:r>
              <a:rPr sz="2800" dirty="0"/>
              <a:t>: </a:t>
            </a:r>
            <a:r>
              <a:rPr sz="28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XAI</a:t>
            </a:r>
          </a:p>
        </p:txBody>
      </p:sp>
      <p:pic>
        <p:nvPicPr>
          <p:cNvPr id="202" name="VisA.png" descr="Vis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4837" y="2997347"/>
            <a:ext cx="5166034" cy="3325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VisC.png" descr="Vis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1679" y="2997347"/>
            <a:ext cx="3170066" cy="3325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aliency.png" descr="saliency.png"/>
          <p:cNvPicPr>
            <a:picLocks noChangeAspect="1"/>
          </p:cNvPicPr>
          <p:nvPr/>
        </p:nvPicPr>
        <p:blipFill>
          <a:blip r:embed="rId4">
            <a:extLst/>
          </a:blip>
          <a:srcRect l="83410" r="380" b="48015"/>
          <a:stretch>
            <a:fillRect/>
          </a:stretch>
        </p:blipFill>
        <p:spPr>
          <a:xfrm>
            <a:off x="5419218" y="810518"/>
            <a:ext cx="1793443" cy="1955769"/>
          </a:xfrm>
          <a:prstGeom prst="rect">
            <a:avLst/>
          </a:prstGeom>
          <a:ln w="25400">
            <a:miter lim="400000"/>
          </a:ln>
        </p:spPr>
      </p:pic>
      <p:pic>
        <p:nvPicPr>
          <p:cNvPr id="205" name="gradCam.png" descr="gradCam.png"/>
          <p:cNvPicPr>
            <a:picLocks noChangeAspect="1"/>
          </p:cNvPicPr>
          <p:nvPr/>
        </p:nvPicPr>
        <p:blipFill>
          <a:blip r:embed="rId5">
            <a:extLst/>
          </a:blip>
          <a:srcRect l="33744" r="50354" b="2"/>
          <a:stretch>
            <a:fillRect/>
          </a:stretch>
        </p:blipFill>
        <p:spPr>
          <a:xfrm>
            <a:off x="7312903" y="806053"/>
            <a:ext cx="1745083" cy="1983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aliency.png" descr="saliency.png"/>
          <p:cNvPicPr>
            <a:picLocks noChangeAspect="1"/>
          </p:cNvPicPr>
          <p:nvPr/>
        </p:nvPicPr>
        <p:blipFill>
          <a:blip r:embed="rId4">
            <a:extLst/>
          </a:blip>
          <a:srcRect l="1080" r="66485" b="48347"/>
          <a:stretch>
            <a:fillRect/>
          </a:stretch>
        </p:blipFill>
        <p:spPr>
          <a:xfrm>
            <a:off x="1828646" y="810474"/>
            <a:ext cx="3590485" cy="1944290"/>
          </a:xfrm>
          <a:prstGeom prst="rect">
            <a:avLst/>
          </a:prstGeom>
          <a:ln w="254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421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astEstimator: Experiment Tracking"/>
          <p:cNvSpPr txBox="1">
            <a:spLocks noGrp="1"/>
          </p:cNvSpPr>
          <p:nvPr>
            <p:ph type="title"/>
          </p:nvPr>
        </p:nvSpPr>
        <p:spPr>
          <a:xfrm>
            <a:off x="130029" y="141180"/>
            <a:ext cx="8929688" cy="459721"/>
          </a:xfrm>
          <a:prstGeom prst="rect">
            <a:avLst/>
          </a:prstGeom>
        </p:spPr>
        <p:txBody>
          <a:bodyPr/>
          <a:lstStyle/>
          <a:p>
            <a:pPr algn="l">
              <a:defRPr sz="6500"/>
            </a:pPr>
            <a:r>
              <a:rPr sz="2800" dirty="0" err="1"/>
              <a:t>FastEstimator</a:t>
            </a:r>
            <a:r>
              <a:rPr sz="2800" dirty="0"/>
              <a:t>: </a:t>
            </a:r>
            <a:r>
              <a:rPr sz="28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Experiment Tracking</a:t>
            </a:r>
          </a:p>
        </p:txBody>
      </p:sp>
      <p:grpSp>
        <p:nvGrpSpPr>
          <p:cNvPr id="212" name="Results.png"/>
          <p:cNvGrpSpPr/>
          <p:nvPr/>
        </p:nvGrpSpPr>
        <p:grpSpPr>
          <a:xfrm>
            <a:off x="1390525" y="1083798"/>
            <a:ext cx="8929688" cy="4779582"/>
            <a:chOff x="0" y="0"/>
            <a:chExt cx="12700000" cy="6797627"/>
          </a:xfrm>
        </p:grpSpPr>
        <p:pic>
          <p:nvPicPr>
            <p:cNvPr id="211" name="Results.png" descr="Result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12420600" cy="65182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Results.png" descr="Results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00" cy="6797628"/>
            </a:xfrm>
            <a:prstGeom prst="rect">
              <a:avLst/>
            </a:prstGeom>
            <a:effectLst/>
          </p:spPr>
        </p:pic>
      </p:grpSp>
      <p:sp>
        <p:nvSpPr>
          <p:cNvPr id="213" name="Examples / Sec"/>
          <p:cNvSpPr txBox="1"/>
          <p:nvPr/>
        </p:nvSpPr>
        <p:spPr>
          <a:xfrm>
            <a:off x="2142544" y="1158697"/>
            <a:ext cx="979435" cy="2452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600"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1125"/>
              <a:t>Examples / Sec</a:t>
            </a:r>
          </a:p>
        </p:txBody>
      </p:sp>
      <p:sp>
        <p:nvSpPr>
          <p:cNvPr id="214" name="Training Loss"/>
          <p:cNvSpPr txBox="1"/>
          <p:nvPr/>
        </p:nvSpPr>
        <p:spPr>
          <a:xfrm>
            <a:off x="2197408" y="2591339"/>
            <a:ext cx="864019" cy="2452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600"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1125"/>
              <a:t>Training Loss</a:t>
            </a:r>
          </a:p>
        </p:txBody>
      </p:sp>
      <p:sp>
        <p:nvSpPr>
          <p:cNvPr id="215" name="Validation Mask Dice"/>
          <p:cNvSpPr txBox="1"/>
          <p:nvPr/>
        </p:nvSpPr>
        <p:spPr>
          <a:xfrm>
            <a:off x="1946448" y="4075497"/>
            <a:ext cx="1330493" cy="2452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600"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1125"/>
              <a:t>Validation Mask Dice</a:t>
            </a:r>
          </a:p>
        </p:txBody>
      </p:sp>
      <p:sp>
        <p:nvSpPr>
          <p:cNvPr id="216" name="Learning Rate"/>
          <p:cNvSpPr txBox="1"/>
          <p:nvPr/>
        </p:nvSpPr>
        <p:spPr>
          <a:xfrm>
            <a:off x="4354242" y="1141279"/>
            <a:ext cx="905697" cy="2452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600"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1125"/>
              <a:t>Learning Rate</a:t>
            </a:r>
          </a:p>
        </p:txBody>
      </p:sp>
      <p:sp>
        <p:nvSpPr>
          <p:cNvPr id="217" name="Validation Label Loss"/>
          <p:cNvSpPr txBox="1"/>
          <p:nvPr/>
        </p:nvSpPr>
        <p:spPr>
          <a:xfrm>
            <a:off x="4116283" y="2591339"/>
            <a:ext cx="1343317" cy="2452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600"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1125"/>
              <a:t>Validation Label Loss</a:t>
            </a:r>
          </a:p>
        </p:txBody>
      </p:sp>
      <p:sp>
        <p:nvSpPr>
          <p:cNvPr id="218" name="Validation Mask Loss"/>
          <p:cNvSpPr txBox="1"/>
          <p:nvPr/>
        </p:nvSpPr>
        <p:spPr>
          <a:xfrm>
            <a:off x="4120927" y="4075497"/>
            <a:ext cx="1336905" cy="2452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600"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1125"/>
              <a:t>Validation Mask Loss</a:t>
            </a:r>
          </a:p>
        </p:txBody>
      </p:sp>
      <p:sp>
        <p:nvSpPr>
          <p:cNvPr id="219" name="Min Validation Loss"/>
          <p:cNvSpPr txBox="1"/>
          <p:nvPr/>
        </p:nvSpPr>
        <p:spPr>
          <a:xfrm>
            <a:off x="6353414" y="1141279"/>
            <a:ext cx="1243931" cy="2452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600"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1125"/>
              <a:t>Min Validation Loss</a:t>
            </a:r>
          </a:p>
        </p:txBody>
      </p:sp>
      <p:sp>
        <p:nvSpPr>
          <p:cNvPr id="220" name="Validation Label Accuracy"/>
          <p:cNvSpPr txBox="1"/>
          <p:nvPr/>
        </p:nvSpPr>
        <p:spPr>
          <a:xfrm>
            <a:off x="6146173" y="2591339"/>
            <a:ext cx="1622240" cy="2452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600"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1125"/>
              <a:t>Validation Label Accuracy</a:t>
            </a:r>
          </a:p>
        </p:txBody>
      </p:sp>
      <p:sp>
        <p:nvSpPr>
          <p:cNvPr id="221" name="Validation Loss"/>
          <p:cNvSpPr txBox="1"/>
          <p:nvPr/>
        </p:nvSpPr>
        <p:spPr>
          <a:xfrm>
            <a:off x="8667554" y="2591339"/>
            <a:ext cx="989053" cy="2452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600"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1125"/>
              <a:t>Validation Loss</a:t>
            </a:r>
          </a:p>
        </p:txBody>
      </p:sp>
      <p:sp>
        <p:nvSpPr>
          <p:cNvPr id="222" name="Epochs Since Best"/>
          <p:cNvSpPr txBox="1"/>
          <p:nvPr/>
        </p:nvSpPr>
        <p:spPr>
          <a:xfrm>
            <a:off x="8577900" y="1141279"/>
            <a:ext cx="1170193" cy="2452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600"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1125"/>
              <a:t>Epochs Since Best</a:t>
            </a:r>
          </a:p>
        </p:txBody>
      </p:sp>
    </p:spTree>
    <p:extLst>
      <p:ext uri="{BB962C8B-B14F-4D97-AF65-F5344CB8AC3E}">
        <p14:creationId xmlns:p14="http://schemas.microsoft.com/office/powerpoint/2010/main" val="9853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FastEstimator: AI Research"/>
          <p:cNvSpPr txBox="1">
            <a:spLocks noGrp="1"/>
          </p:cNvSpPr>
          <p:nvPr>
            <p:ph type="title"/>
          </p:nvPr>
        </p:nvSpPr>
        <p:spPr>
          <a:xfrm>
            <a:off x="71863" y="202507"/>
            <a:ext cx="8929688" cy="485227"/>
          </a:xfrm>
          <a:prstGeom prst="rect">
            <a:avLst/>
          </a:prstGeom>
        </p:spPr>
        <p:txBody>
          <a:bodyPr/>
          <a:lstStyle/>
          <a:p>
            <a:pPr algn="l">
              <a:defRPr sz="6500"/>
            </a:pPr>
            <a:r>
              <a:rPr sz="2800" dirty="0" err="1"/>
              <a:t>FastEstimator</a:t>
            </a:r>
            <a:r>
              <a:rPr sz="2800" dirty="0"/>
              <a:t>: </a:t>
            </a:r>
            <a:r>
              <a:rPr sz="2800" dirty="0">
                <a:solidFill>
                  <a:schemeClr val="accent1">
                    <a:lumOff val="-13575"/>
                  </a:schemeClr>
                </a:solidFill>
              </a:rPr>
              <a:t>AI Research</a:t>
            </a:r>
          </a:p>
        </p:txBody>
      </p:sp>
      <p:sp>
        <p:nvSpPr>
          <p:cNvPr id="229" name="Application Hub : Collection of State-Of-The-Art AI implementations, simplified by FastEstimator"/>
          <p:cNvSpPr txBox="1"/>
          <p:nvPr/>
        </p:nvSpPr>
        <p:spPr>
          <a:xfrm>
            <a:off x="71863" y="783944"/>
            <a:ext cx="10547760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000" b="1" dirty="0"/>
              <a:t>Application Hub</a:t>
            </a:r>
            <a:r>
              <a:rPr sz="2000" dirty="0"/>
              <a:t> : Collection of State-Of-The-Art AI implementations, simplified by </a:t>
            </a:r>
            <a:r>
              <a:rPr sz="2000" dirty="0" err="1"/>
              <a:t>FastEstimator</a:t>
            </a:r>
            <a:endParaRPr sz="2000" dirty="0"/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258" y="1260066"/>
            <a:ext cx="2652265" cy="1757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8069" y="1316199"/>
            <a:ext cx="2634956" cy="1757369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Arrow"/>
          <p:cNvSpPr/>
          <p:nvPr/>
        </p:nvSpPr>
        <p:spPr>
          <a:xfrm>
            <a:off x="4786173" y="1569128"/>
            <a:ext cx="1803246" cy="892969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70079"/>
          <a:stretch>
            <a:fillRect/>
          </a:stretch>
        </p:blipFill>
        <p:spPr>
          <a:xfrm>
            <a:off x="7948001" y="5024725"/>
            <a:ext cx="1363016" cy="1365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b="22296"/>
          <a:stretch>
            <a:fillRect/>
          </a:stretch>
        </p:blipFill>
        <p:spPr>
          <a:xfrm>
            <a:off x="1955872" y="5050350"/>
            <a:ext cx="1710296" cy="1365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5872" y="3392815"/>
            <a:ext cx="3979396" cy="1528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89419" y="3392815"/>
            <a:ext cx="2717165" cy="152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Examples:"/>
          <p:cNvSpPr txBox="1"/>
          <p:nvPr/>
        </p:nvSpPr>
        <p:spPr>
          <a:xfrm>
            <a:off x="71863" y="3202859"/>
            <a:ext cx="1160575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2000" dirty="0"/>
              <a:t>Examples:</a:t>
            </a:r>
          </a:p>
        </p:txBody>
      </p:sp>
      <p:pic>
        <p:nvPicPr>
          <p:cNvPr id="238" name="https---monkeylearn.com-static-img-sentiment-analysis-what-is-sentiment-analysis2@2x.png" descr="https---monkeylearn.com-static-img-sentiment-analysis-what-is-sentiment-analysis2@2x.png"/>
          <p:cNvPicPr>
            <a:picLocks noChangeAspect="1"/>
          </p:cNvPicPr>
          <p:nvPr/>
        </p:nvPicPr>
        <p:blipFill>
          <a:blip r:embed="rId8">
            <a:extLst/>
          </a:blip>
          <a:srcRect t="1788"/>
          <a:stretch>
            <a:fillRect/>
          </a:stretch>
        </p:blipFill>
        <p:spPr>
          <a:xfrm>
            <a:off x="4109199" y="5053563"/>
            <a:ext cx="3243445" cy="1378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746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F1.large.jpg" descr="F1.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517" y="760396"/>
            <a:ext cx="4973064" cy="5213367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Demo: Adversarial Attacks"/>
          <p:cNvSpPr txBox="1"/>
          <p:nvPr/>
        </p:nvSpPr>
        <p:spPr>
          <a:xfrm>
            <a:off x="245118" y="98544"/>
            <a:ext cx="7811227" cy="661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/>
          <a:p>
            <a:pPr algn="l">
              <a:defRPr sz="65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800" dirty="0"/>
              <a:t>Demo: </a:t>
            </a:r>
            <a:r>
              <a:rPr sz="2800" dirty="0">
                <a:solidFill>
                  <a:schemeClr val="accent5">
                    <a:lumOff val="-29866"/>
                  </a:schemeClr>
                </a:solidFill>
              </a:rPr>
              <a:t>Adversarial Attacks</a:t>
            </a:r>
          </a:p>
        </p:txBody>
      </p:sp>
      <p:sp>
        <p:nvSpPr>
          <p:cNvPr id="246" name="Finlayson et. al. “Adversarial attacks on medical machine learning,” Science 363, 6433 (Mar 2019)"/>
          <p:cNvSpPr txBox="1"/>
          <p:nvPr/>
        </p:nvSpPr>
        <p:spPr>
          <a:xfrm>
            <a:off x="863066" y="6119825"/>
            <a:ext cx="5879816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60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1125" dirty="0"/>
              <a:t>Finlayson et. al. “Adversarial attacks on medical machine learning,” </a:t>
            </a:r>
            <a:r>
              <a:rPr sz="1125" i="1" dirty="0"/>
              <a:t>Science </a:t>
            </a:r>
            <a:r>
              <a:rPr sz="1125" dirty="0"/>
              <a:t>363, 6433 (Mar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8CD4CD-8CE0-A24D-ABC5-3A9AF7B25C8C}"/>
              </a:ext>
            </a:extLst>
          </p:cNvPr>
          <p:cNvSpPr/>
          <p:nvPr/>
        </p:nvSpPr>
        <p:spPr>
          <a:xfrm>
            <a:off x="6502804" y="5354402"/>
            <a:ext cx="5011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https://github.com/fastestimator/fastestimator/blob/master/apphub/image_classification/lenet_cifar10_adversarial/lenet_cifar10_adversarial.ipynb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D89A4-0456-CD41-844E-9F5FBB0A4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320" y="4299599"/>
            <a:ext cx="4755712" cy="907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70BD69-B7F5-A54B-8F99-BF1031E57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47" y="1607845"/>
            <a:ext cx="5651963" cy="606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7D9468-8996-CE4D-A0BE-38DEB308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705" y="814966"/>
            <a:ext cx="5651963" cy="581422"/>
          </a:xfrm>
          <a:prstGeom prst="rect">
            <a:avLst/>
          </a:prstGeom>
        </p:spPr>
      </p:pic>
      <p:sp>
        <p:nvSpPr>
          <p:cNvPr id="15" name="Examples:">
            <a:extLst>
              <a:ext uri="{FF2B5EF4-FFF2-40B4-BE49-F238E27FC236}">
                <a16:creationId xmlns:a16="http://schemas.microsoft.com/office/drawing/2014/main" id="{C44ECE5E-ABB3-E54C-99E3-38EDE248076E}"/>
              </a:ext>
            </a:extLst>
          </p:cNvPr>
          <p:cNvSpPr txBox="1"/>
          <p:nvPr/>
        </p:nvSpPr>
        <p:spPr>
          <a:xfrm>
            <a:off x="11645375" y="892171"/>
            <a:ext cx="546625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lang="en-US" sz="2000" dirty="0"/>
              <a:t>70%</a:t>
            </a:r>
            <a:endParaRPr sz="2000" dirty="0"/>
          </a:p>
        </p:txBody>
      </p:sp>
      <p:sp>
        <p:nvSpPr>
          <p:cNvPr id="16" name="Examples:">
            <a:extLst>
              <a:ext uri="{FF2B5EF4-FFF2-40B4-BE49-F238E27FC236}">
                <a16:creationId xmlns:a16="http://schemas.microsoft.com/office/drawing/2014/main" id="{7AC75F0A-BF50-E444-88F3-E7AC4A702981}"/>
              </a:ext>
            </a:extLst>
          </p:cNvPr>
          <p:cNvSpPr txBox="1"/>
          <p:nvPr/>
        </p:nvSpPr>
        <p:spPr>
          <a:xfrm>
            <a:off x="11633714" y="1607845"/>
            <a:ext cx="546625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lang="en-US" sz="2000" dirty="0"/>
              <a:t>30%</a:t>
            </a:r>
            <a:endParaRPr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05EAF9-86C6-8C42-A4DF-A0ADB06B9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71" y="2812981"/>
            <a:ext cx="5280230" cy="1108196"/>
          </a:xfrm>
          <a:prstGeom prst="rect">
            <a:avLst/>
          </a:prstGeom>
        </p:spPr>
      </p:pic>
      <p:sp>
        <p:nvSpPr>
          <p:cNvPr id="12" name="Examples:">
            <a:extLst>
              <a:ext uri="{FF2B5EF4-FFF2-40B4-BE49-F238E27FC236}">
                <a16:creationId xmlns:a16="http://schemas.microsoft.com/office/drawing/2014/main" id="{C04AD139-D523-6649-BFC9-73862873D05B}"/>
              </a:ext>
            </a:extLst>
          </p:cNvPr>
          <p:cNvSpPr txBox="1"/>
          <p:nvPr/>
        </p:nvSpPr>
        <p:spPr>
          <a:xfrm>
            <a:off x="11645375" y="396452"/>
            <a:ext cx="458460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lang="en-US" sz="2000" dirty="0"/>
              <a:t>Acc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97877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Demo: Progressive Training"/>
          <p:cNvSpPr txBox="1"/>
          <p:nvPr/>
        </p:nvSpPr>
        <p:spPr>
          <a:xfrm>
            <a:off x="235493" y="0"/>
            <a:ext cx="8929688" cy="93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/>
          <a:p>
            <a:pPr algn="l">
              <a:defRPr sz="65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800" dirty="0"/>
              <a:t>Demo: </a:t>
            </a:r>
            <a:r>
              <a:rPr sz="2800" dirty="0">
                <a:solidFill>
                  <a:schemeClr val="accent5">
                    <a:lumOff val="-29866"/>
                  </a:schemeClr>
                </a:solidFill>
              </a:rPr>
              <a:t>Progressive Training</a:t>
            </a:r>
          </a:p>
        </p:txBody>
      </p:sp>
      <p:grpSp>
        <p:nvGrpSpPr>
          <p:cNvPr id="254" name="Group"/>
          <p:cNvGrpSpPr/>
          <p:nvPr/>
        </p:nvGrpSpPr>
        <p:grpSpPr>
          <a:xfrm>
            <a:off x="1545592" y="856200"/>
            <a:ext cx="8429993" cy="5145600"/>
            <a:chOff x="0" y="0"/>
            <a:chExt cx="11989322" cy="7318184"/>
          </a:xfrm>
        </p:grpSpPr>
        <p:pic>
          <p:nvPicPr>
            <p:cNvPr id="250" name="pggan_4x4.png" descr="pggan_4x4.pn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6003" y="0"/>
              <a:ext cx="11463320" cy="25946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pggan_4x4_.png" descr="pggan_4x4_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26003" y="2237090"/>
              <a:ext cx="11463320" cy="20593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pggan_1024x1024_.png" descr="pggan_1024x1024_.pn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26003" y="3936109"/>
              <a:ext cx="11463320" cy="3382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" name="Arrow"/>
            <p:cNvSpPr/>
            <p:nvPr/>
          </p:nvSpPr>
          <p:spPr>
            <a:xfrm rot="5400000">
              <a:off x="-1574840" y="3349585"/>
              <a:ext cx="3802179" cy="652500"/>
            </a:xfrm>
            <a:prstGeom prst="rightArrow">
              <a:avLst>
                <a:gd name="adj1" fmla="val 32000"/>
                <a:gd name="adj2" fmla="val 115552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Equation"/>
              <p:cNvSpPr txBox="1"/>
              <p:nvPr/>
            </p:nvSpPr>
            <p:spPr>
              <a:xfrm rot="5400000">
                <a:off x="5796240" y="3542040"/>
                <a:ext cx="599523" cy="6708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35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sz="4359"/>
              </a:p>
            </p:txBody>
          </p:sp>
        </mc:Choice>
        <mc:Fallback xmlns="">
          <p:sp>
            <p:nvSpPr>
              <p:cNvPr id="2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96240" y="3542040"/>
                <a:ext cx="599523" cy="670825"/>
              </a:xfrm>
              <a:prstGeom prst="rect">
                <a:avLst/>
              </a:prstGeom>
              <a:blipFill>
                <a:blip r:embed="rId5"/>
                <a:stretch>
                  <a:fillRect t="-6250" b="-41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Karras et al. ‘’Progressive growing of GANs for improved quality, stability, and variation,’’ in Proc. Int. Conf. Learn. Represent. (ICLR) (Feb 2018)"/>
          <p:cNvSpPr txBox="1"/>
          <p:nvPr/>
        </p:nvSpPr>
        <p:spPr>
          <a:xfrm>
            <a:off x="1524000" y="6156000"/>
            <a:ext cx="9144001" cy="234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500"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1055"/>
              <a:t>Karras et al. ‘’Progressive growing of GANs for improved quality, stability, and variation,’’ in Proc. Int. Conf. Learn. Represent. (ICLR) (Feb 2018)</a:t>
            </a:r>
          </a:p>
        </p:txBody>
      </p:sp>
    </p:spTree>
    <p:extLst>
      <p:ext uri="{BB962C8B-B14F-4D97-AF65-F5344CB8AC3E}">
        <p14:creationId xmlns:p14="http://schemas.microsoft.com/office/powerpoint/2010/main" val="360682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emo: Progressive Training"/>
          <p:cNvSpPr txBox="1"/>
          <p:nvPr/>
        </p:nvSpPr>
        <p:spPr>
          <a:xfrm>
            <a:off x="148866" y="-74711"/>
            <a:ext cx="8929688" cy="93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/>
          <a:p>
            <a:pPr algn="l">
              <a:defRPr sz="65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400" dirty="0"/>
              <a:t>Demo: </a:t>
            </a:r>
            <a:r>
              <a:rPr sz="2400" dirty="0">
                <a:solidFill>
                  <a:schemeClr val="accent5">
                    <a:lumOff val="-29866"/>
                  </a:schemeClr>
                </a:solidFill>
              </a:rPr>
              <a:t>Progressive Training</a:t>
            </a:r>
          </a:p>
        </p:txBody>
      </p:sp>
      <p:sp>
        <p:nvSpPr>
          <p:cNvPr id="265" name="Define progressive growing schedule…"/>
          <p:cNvSpPr txBox="1">
            <a:spLocks noGrp="1"/>
          </p:cNvSpPr>
          <p:nvPr>
            <p:ph type="body" sz="half" idx="4294967295"/>
          </p:nvPr>
        </p:nvSpPr>
        <p:spPr>
          <a:xfrm>
            <a:off x="691829" y="1248034"/>
            <a:ext cx="5044828" cy="2588714"/>
          </a:xfrm>
          <a:prstGeom prst="rect">
            <a:avLst/>
          </a:prstGeom>
        </p:spPr>
        <p:txBody>
          <a:bodyPr anchor="t"/>
          <a:lstStyle/>
          <a:p>
            <a:pPr marL="267881" indent="-267881">
              <a:buSzPct val="100000"/>
              <a:buAutoNum type="arabicPeriod"/>
              <a:defRPr sz="300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400" dirty="0"/>
              <a:t>Define progressive growing schedule</a:t>
            </a:r>
          </a:p>
          <a:p>
            <a:pPr marL="267881" indent="-267881">
              <a:buSzPct val="100000"/>
              <a:buAutoNum type="arabicPeriod"/>
              <a:defRPr sz="300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400" dirty="0"/>
              <a:t>Define Pipeline to change:</a:t>
            </a:r>
          </a:p>
          <a:p>
            <a:pPr marL="607197" lvl="1" indent="-160729">
              <a:buSzPct val="100000"/>
              <a:defRPr sz="300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000" dirty="0"/>
              <a:t>batch size</a:t>
            </a:r>
          </a:p>
          <a:p>
            <a:pPr marL="607197" lvl="1" indent="-160729">
              <a:buSzPct val="100000"/>
              <a:defRPr sz="300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000" dirty="0"/>
              <a:t>image resolution</a:t>
            </a:r>
          </a:p>
          <a:p>
            <a:pPr marL="267881" indent="-267881">
              <a:buSzPct val="100000"/>
              <a:buAutoNum type="arabicPeriod"/>
              <a:defRPr sz="300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400" dirty="0"/>
              <a:t>Define Network to modify:</a:t>
            </a:r>
          </a:p>
          <a:p>
            <a:pPr marL="607197" lvl="1" indent="-160729">
              <a:buSzPct val="100000"/>
              <a:defRPr sz="300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000" dirty="0"/>
              <a:t>model architecture</a:t>
            </a:r>
          </a:p>
        </p:txBody>
      </p:sp>
      <p:pic>
        <p:nvPicPr>
          <p:cNvPr id="266" name="train.png" descr="train.png"/>
          <p:cNvPicPr>
            <a:picLocks noChangeAspect="1"/>
          </p:cNvPicPr>
          <p:nvPr/>
        </p:nvPicPr>
        <p:blipFill>
          <a:blip r:embed="rId2">
            <a:extLst/>
          </a:blip>
          <a:srcRect l="12486" t="16623" r="62610" b="16623"/>
          <a:stretch>
            <a:fillRect/>
          </a:stretch>
        </p:blipFill>
        <p:spPr>
          <a:xfrm>
            <a:off x="6956952" y="1556042"/>
            <a:ext cx="3684938" cy="1097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train.png" descr="train.png"/>
          <p:cNvPicPr>
            <a:picLocks noChangeAspect="1"/>
          </p:cNvPicPr>
          <p:nvPr/>
        </p:nvPicPr>
        <p:blipFill>
          <a:blip r:embed="rId2">
            <a:extLst/>
          </a:blip>
          <a:srcRect l="38849" t="16623" r="36246" b="16623"/>
          <a:stretch>
            <a:fillRect/>
          </a:stretch>
        </p:blipFill>
        <p:spPr>
          <a:xfrm>
            <a:off x="6956952" y="2889866"/>
            <a:ext cx="3684938" cy="1097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train.png" descr="train.png"/>
          <p:cNvPicPr>
            <a:picLocks noChangeAspect="1"/>
          </p:cNvPicPr>
          <p:nvPr/>
        </p:nvPicPr>
        <p:blipFill>
          <a:blip r:embed="rId2">
            <a:extLst/>
          </a:blip>
          <a:srcRect l="65109" t="16623" r="9987" b="16623"/>
          <a:stretch>
            <a:fillRect/>
          </a:stretch>
        </p:blipFill>
        <p:spPr>
          <a:xfrm>
            <a:off x="6956951" y="4221759"/>
            <a:ext cx="3684938" cy="1097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184AB-FF04-1F4B-AF32-20A6E86AC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2" y="3836748"/>
            <a:ext cx="3519718" cy="19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6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Demo: Progressive Training"/>
          <p:cNvSpPr txBox="1"/>
          <p:nvPr/>
        </p:nvSpPr>
        <p:spPr>
          <a:xfrm>
            <a:off x="148866" y="0"/>
            <a:ext cx="3932246" cy="661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/>
          <a:p>
            <a:pPr algn="l">
              <a:defRPr sz="65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400" dirty="0"/>
              <a:t>Demo: </a:t>
            </a:r>
            <a:r>
              <a:rPr sz="2400" dirty="0">
                <a:solidFill>
                  <a:schemeClr val="accent5">
                    <a:lumOff val="-29866"/>
                  </a:schemeClr>
                </a:solidFill>
              </a:rPr>
              <a:t>Progressive Training</a:t>
            </a:r>
          </a:p>
        </p:txBody>
      </p:sp>
      <p:pic>
        <p:nvPicPr>
          <p:cNvPr id="272" name="infer.png" descr="inf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898" y="795529"/>
            <a:ext cx="5367801" cy="536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15B8F-11CC-7249-8265-070083302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69" y="2111722"/>
            <a:ext cx="5717689" cy="20101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A66D13-DB8A-0249-8965-DC5C2E77086A}"/>
              </a:ext>
            </a:extLst>
          </p:cNvPr>
          <p:cNvSpPr/>
          <p:nvPr/>
        </p:nvSpPr>
        <p:spPr>
          <a:xfrm>
            <a:off x="6132670" y="4488708"/>
            <a:ext cx="5518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https://github.com/fastestimator/fastestimator/blob/master/apphub/image_generation/pggan_nihchestxray/pggan_nihchestxray.ipynb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335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astEstimator: Summary"/>
          <p:cNvSpPr txBox="1"/>
          <p:nvPr/>
        </p:nvSpPr>
        <p:spPr>
          <a:xfrm>
            <a:off x="198243" y="-39638"/>
            <a:ext cx="8929688" cy="93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/>
          <a:p>
            <a:pPr algn="l">
              <a:defRPr sz="65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800" dirty="0" err="1"/>
              <a:t>FastEstimator</a:t>
            </a:r>
            <a:r>
              <a:rPr sz="2800" dirty="0"/>
              <a:t>: </a:t>
            </a:r>
            <a:r>
              <a:rPr sz="2800" dirty="0">
                <a:solidFill>
                  <a:schemeClr val="accent1">
                    <a:lumOff val="-13575"/>
                  </a:schemeClr>
                </a:solidFill>
              </a:rPr>
              <a:t>Summary</a:t>
            </a:r>
          </a:p>
        </p:txBody>
      </p:sp>
      <p:grpSp>
        <p:nvGrpSpPr>
          <p:cNvPr id="278" name="Image"/>
          <p:cNvGrpSpPr/>
          <p:nvPr/>
        </p:nvGrpSpPr>
        <p:grpSpPr>
          <a:xfrm>
            <a:off x="4564860" y="1016676"/>
            <a:ext cx="3062280" cy="2500064"/>
            <a:chOff x="0" y="0"/>
            <a:chExt cx="4355241" cy="3555646"/>
          </a:xfrm>
        </p:grpSpPr>
        <p:pic>
          <p:nvPicPr>
            <p:cNvPr id="27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4075842" cy="32762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6" name="Image" descr="Imag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355242" cy="3555647"/>
            </a:xfrm>
            <a:prstGeom prst="rect">
              <a:avLst/>
            </a:prstGeom>
            <a:effectLst/>
          </p:spPr>
        </p:pic>
      </p:grpSp>
      <p:grpSp>
        <p:nvGrpSpPr>
          <p:cNvPr id="281" name="TraceLoop.png"/>
          <p:cNvGrpSpPr/>
          <p:nvPr/>
        </p:nvGrpSpPr>
        <p:grpSpPr>
          <a:xfrm>
            <a:off x="1899679" y="3718114"/>
            <a:ext cx="3601223" cy="2562874"/>
            <a:chOff x="0" y="0"/>
            <a:chExt cx="5121739" cy="3644975"/>
          </a:xfrm>
        </p:grpSpPr>
        <p:pic>
          <p:nvPicPr>
            <p:cNvPr id="280" name="TraceLoop.png" descr="TraceLoop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65" r="56294" b="1724"/>
            <a:stretch>
              <a:fillRect/>
            </a:stretch>
          </p:blipFill>
          <p:spPr>
            <a:xfrm>
              <a:off x="139700" y="139700"/>
              <a:ext cx="4842340" cy="336557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9" name="TraceLoop.png" descr="TraceLoop.png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5121741" cy="3644977"/>
            </a:xfrm>
            <a:prstGeom prst="rect">
              <a:avLst/>
            </a:prstGeom>
            <a:effectLst/>
          </p:spPr>
        </p:pic>
      </p:grpSp>
      <p:grpSp>
        <p:nvGrpSpPr>
          <p:cNvPr id="284" name="Rectangle"/>
          <p:cNvGrpSpPr/>
          <p:nvPr/>
        </p:nvGrpSpPr>
        <p:grpSpPr>
          <a:xfrm>
            <a:off x="6691098" y="3718114"/>
            <a:ext cx="3601223" cy="2562874"/>
            <a:chOff x="0" y="0"/>
            <a:chExt cx="5121738" cy="3644975"/>
          </a:xfrm>
        </p:grpSpPr>
        <p:sp>
          <p:nvSpPr>
            <p:cNvPr id="283" name="Rectangle"/>
            <p:cNvSpPr/>
            <p:nvPr/>
          </p:nvSpPr>
          <p:spPr>
            <a:xfrm>
              <a:off x="139700" y="139700"/>
              <a:ext cx="4842339" cy="3365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pic>
          <p:nvPicPr>
            <p:cNvPr id="282" name="Rectangle Rectangle" descr="Rectangle Rectangle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121739" cy="3644976"/>
            </a:xfrm>
            <a:prstGeom prst="rect">
              <a:avLst/>
            </a:prstGeom>
            <a:effectLst/>
          </p:spPr>
        </p:pic>
      </p:grpSp>
      <p:sp>
        <p:nvSpPr>
          <p:cNvPr id="285" name="Rectangle"/>
          <p:cNvSpPr/>
          <p:nvPr/>
        </p:nvSpPr>
        <p:spPr>
          <a:xfrm>
            <a:off x="7468920" y="4125278"/>
            <a:ext cx="523215" cy="557137"/>
          </a:xfrm>
          <a:prstGeom prst="rect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86" name="Line"/>
          <p:cNvSpPr/>
          <p:nvPr/>
        </p:nvSpPr>
        <p:spPr>
          <a:xfrm>
            <a:off x="6819166" y="4403846"/>
            <a:ext cx="614036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87" name="Rectangle"/>
          <p:cNvSpPr/>
          <p:nvPr/>
        </p:nvSpPr>
        <p:spPr>
          <a:xfrm>
            <a:off x="7468920" y="5316689"/>
            <a:ext cx="523215" cy="557137"/>
          </a:xfrm>
          <a:prstGeom prst="rect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88" name="Line"/>
          <p:cNvSpPr/>
          <p:nvPr/>
        </p:nvSpPr>
        <p:spPr>
          <a:xfrm>
            <a:off x="6819166" y="5595257"/>
            <a:ext cx="614036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89" name="Rectangle"/>
          <p:cNvSpPr/>
          <p:nvPr/>
        </p:nvSpPr>
        <p:spPr>
          <a:xfrm>
            <a:off x="9010668" y="4720983"/>
            <a:ext cx="523215" cy="557137"/>
          </a:xfrm>
          <a:prstGeom prst="rect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90" name="Line"/>
          <p:cNvSpPr/>
          <p:nvPr/>
        </p:nvSpPr>
        <p:spPr>
          <a:xfrm>
            <a:off x="8380296" y="4999551"/>
            <a:ext cx="594653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91" name="Line"/>
          <p:cNvSpPr/>
          <p:nvPr/>
        </p:nvSpPr>
        <p:spPr>
          <a:xfrm flipV="1">
            <a:off x="8344578" y="4368127"/>
            <a:ext cx="1" cy="1262849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92" name="Line"/>
          <p:cNvSpPr/>
          <p:nvPr/>
        </p:nvSpPr>
        <p:spPr>
          <a:xfrm>
            <a:off x="9569600" y="4999551"/>
            <a:ext cx="594653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93" name="Line"/>
          <p:cNvSpPr/>
          <p:nvPr/>
        </p:nvSpPr>
        <p:spPr>
          <a:xfrm>
            <a:off x="7992134" y="4403846"/>
            <a:ext cx="316725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94" name="Line"/>
          <p:cNvSpPr/>
          <p:nvPr/>
        </p:nvSpPr>
        <p:spPr>
          <a:xfrm>
            <a:off x="7992134" y="5595257"/>
            <a:ext cx="316725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65807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4063" y="2132424"/>
            <a:ext cx="2593153" cy="2593153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FastEstimator: Next Steps"/>
          <p:cNvSpPr txBox="1"/>
          <p:nvPr/>
        </p:nvSpPr>
        <p:spPr>
          <a:xfrm>
            <a:off x="152372" y="0"/>
            <a:ext cx="8929688" cy="93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/>
          <a:p>
            <a:pPr algn="l">
              <a:defRPr sz="65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lang="en-US" sz="2800" dirty="0" err="1"/>
              <a:t>FastEstimator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accent1">
                    <a:lumOff val="-13575"/>
                  </a:schemeClr>
                </a:solidFill>
              </a:rPr>
              <a:t>Next Steps</a:t>
            </a:r>
            <a:endParaRPr sz="2800" dirty="0">
              <a:solidFill>
                <a:schemeClr val="accent1">
                  <a:lumOff val="-13575"/>
                </a:schemeClr>
              </a:solidFill>
            </a:endParaRPr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9424" y="2132424"/>
            <a:ext cx="2593153" cy="2593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4784" y="2132424"/>
            <a:ext cx="2593153" cy="25931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596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26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I Framework Showdown"/>
          <p:cNvSpPr txBox="1">
            <a:spLocks noGrp="1"/>
          </p:cNvSpPr>
          <p:nvPr>
            <p:ph type="title"/>
          </p:nvPr>
        </p:nvSpPr>
        <p:spPr>
          <a:xfrm>
            <a:off x="255636" y="207998"/>
            <a:ext cx="3863977" cy="487204"/>
          </a:xfrm>
          <a:prstGeom prst="rect">
            <a:avLst/>
          </a:prstGeom>
        </p:spPr>
        <p:txBody>
          <a:bodyPr/>
          <a:lstStyle>
            <a:lvl1pPr algn="l">
              <a:defRPr sz="6500"/>
            </a:lvl1pPr>
          </a:lstStyle>
          <a:p>
            <a:r>
              <a:rPr sz="2800" dirty="0"/>
              <a:t>AI Framework Showdown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05943" y="6465379"/>
            <a:ext cx="156377" cy="2274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0" name="Simplicity"/>
          <p:cNvSpPr txBox="1"/>
          <p:nvPr/>
        </p:nvSpPr>
        <p:spPr>
          <a:xfrm>
            <a:off x="1836618" y="1528284"/>
            <a:ext cx="162384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6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531" b="1" dirty="0"/>
              <a:t>Simplicity</a:t>
            </a:r>
            <a:r>
              <a:rPr sz="2531" dirty="0"/>
              <a:t> 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295" y="4455091"/>
            <a:ext cx="933410" cy="353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342" y="3662057"/>
            <a:ext cx="976565" cy="392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3778" y="2791111"/>
            <a:ext cx="645676" cy="74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0939" y="2194530"/>
            <a:ext cx="1291353" cy="39290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Flexibility"/>
          <p:cNvSpPr txBox="1"/>
          <p:nvPr/>
        </p:nvSpPr>
        <p:spPr>
          <a:xfrm>
            <a:off x="8118673" y="1560438"/>
            <a:ext cx="160300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6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531" b="1"/>
              <a:t>Flexibility</a:t>
            </a:r>
            <a:r>
              <a:rPr sz="2531"/>
              <a:t> 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46169" y="3730544"/>
            <a:ext cx="748501" cy="74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377932" y="3465752"/>
            <a:ext cx="480164" cy="480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541027" y="2555443"/>
            <a:ext cx="645677" cy="738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31099" y="2555442"/>
            <a:ext cx="778640" cy="831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731099" y="4655674"/>
            <a:ext cx="1027382" cy="35029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Wrench"/>
          <p:cNvSpPr/>
          <p:nvPr/>
        </p:nvSpPr>
        <p:spPr>
          <a:xfrm rot="2059695">
            <a:off x="2505756" y="1948890"/>
            <a:ext cx="785250" cy="3584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8" h="21599" extrusionOk="0">
                <a:moveTo>
                  <a:pt x="7157" y="0"/>
                </a:moveTo>
                <a:cubicBezTo>
                  <a:pt x="7038" y="-1"/>
                  <a:pt x="6913" y="5"/>
                  <a:pt x="6800" y="22"/>
                </a:cubicBezTo>
                <a:cubicBezTo>
                  <a:pt x="3830" y="453"/>
                  <a:pt x="1671" y="958"/>
                  <a:pt x="738" y="1553"/>
                </a:cubicBezTo>
                <a:cubicBezTo>
                  <a:pt x="-373" y="2261"/>
                  <a:pt x="-434" y="2965"/>
                  <a:pt x="1996" y="3488"/>
                </a:cubicBezTo>
                <a:cubicBezTo>
                  <a:pt x="2189" y="3529"/>
                  <a:pt x="2400" y="3569"/>
                  <a:pt x="2625" y="3608"/>
                </a:cubicBezTo>
                <a:cubicBezTo>
                  <a:pt x="6116" y="4427"/>
                  <a:pt x="6281" y="5073"/>
                  <a:pt x="6281" y="5948"/>
                </a:cubicBezTo>
                <a:cubicBezTo>
                  <a:pt x="6281" y="5948"/>
                  <a:pt x="6281" y="13076"/>
                  <a:pt x="6281" y="14901"/>
                </a:cubicBezTo>
                <a:cubicBezTo>
                  <a:pt x="6281" y="16620"/>
                  <a:pt x="5982" y="17935"/>
                  <a:pt x="3424" y="18736"/>
                </a:cubicBezTo>
                <a:cubicBezTo>
                  <a:pt x="3251" y="18781"/>
                  <a:pt x="3083" y="18829"/>
                  <a:pt x="2931" y="18877"/>
                </a:cubicBezTo>
                <a:cubicBezTo>
                  <a:pt x="2928" y="18877"/>
                  <a:pt x="2925" y="18878"/>
                  <a:pt x="2923" y="18878"/>
                </a:cubicBezTo>
                <a:cubicBezTo>
                  <a:pt x="2065" y="19152"/>
                  <a:pt x="1571" y="19474"/>
                  <a:pt x="1571" y="19820"/>
                </a:cubicBezTo>
                <a:cubicBezTo>
                  <a:pt x="1571" y="20803"/>
                  <a:pt x="5568" y="21599"/>
                  <a:pt x="10498" y="21599"/>
                </a:cubicBezTo>
                <a:cubicBezTo>
                  <a:pt x="15428" y="21599"/>
                  <a:pt x="19425" y="20803"/>
                  <a:pt x="19425" y="19820"/>
                </a:cubicBezTo>
                <a:cubicBezTo>
                  <a:pt x="19425" y="19421"/>
                  <a:pt x="18763" y="19053"/>
                  <a:pt x="17648" y="18756"/>
                </a:cubicBezTo>
                <a:cubicBezTo>
                  <a:pt x="15923" y="18026"/>
                  <a:pt x="14324" y="16516"/>
                  <a:pt x="14324" y="14901"/>
                </a:cubicBezTo>
                <a:cubicBezTo>
                  <a:pt x="14324" y="12989"/>
                  <a:pt x="14324" y="6504"/>
                  <a:pt x="14324" y="5653"/>
                </a:cubicBezTo>
                <a:cubicBezTo>
                  <a:pt x="14324" y="4814"/>
                  <a:pt x="16530" y="4042"/>
                  <a:pt x="17852" y="3654"/>
                </a:cubicBezTo>
                <a:cubicBezTo>
                  <a:pt x="18205" y="3574"/>
                  <a:pt x="18527" y="3487"/>
                  <a:pt x="18821" y="3393"/>
                </a:cubicBezTo>
                <a:cubicBezTo>
                  <a:pt x="18822" y="3393"/>
                  <a:pt x="18821" y="3391"/>
                  <a:pt x="18821" y="3391"/>
                </a:cubicBezTo>
                <a:cubicBezTo>
                  <a:pt x="19396" y="3207"/>
                  <a:pt x="19864" y="3000"/>
                  <a:pt x="20224" y="2773"/>
                </a:cubicBezTo>
                <a:cubicBezTo>
                  <a:pt x="21166" y="2178"/>
                  <a:pt x="20649" y="1502"/>
                  <a:pt x="19399" y="806"/>
                </a:cubicBezTo>
                <a:cubicBezTo>
                  <a:pt x="19209" y="700"/>
                  <a:pt x="18452" y="704"/>
                  <a:pt x="18285" y="811"/>
                </a:cubicBezTo>
                <a:cubicBezTo>
                  <a:pt x="17326" y="1430"/>
                  <a:pt x="16444" y="2085"/>
                  <a:pt x="15905" y="2427"/>
                </a:cubicBezTo>
                <a:cubicBezTo>
                  <a:pt x="14820" y="3115"/>
                  <a:pt x="4218" y="2451"/>
                  <a:pt x="5303" y="1763"/>
                </a:cubicBezTo>
                <a:cubicBezTo>
                  <a:pt x="5880" y="1398"/>
                  <a:pt x="6781" y="759"/>
                  <a:pt x="7709" y="150"/>
                </a:cubicBezTo>
                <a:cubicBezTo>
                  <a:pt x="7832" y="70"/>
                  <a:pt x="7513" y="2"/>
                  <a:pt x="7157" y="0"/>
                </a:cubicBezTo>
                <a:close/>
                <a:moveTo>
                  <a:pt x="10498" y="18424"/>
                </a:moveTo>
                <a:lnTo>
                  <a:pt x="12122" y="18611"/>
                </a:lnTo>
                <a:lnTo>
                  <a:pt x="14001" y="18611"/>
                </a:lnTo>
                <a:lnTo>
                  <a:pt x="14936" y="18936"/>
                </a:lnTo>
                <a:lnTo>
                  <a:pt x="16560" y="19122"/>
                </a:lnTo>
                <a:lnTo>
                  <a:pt x="16560" y="19497"/>
                </a:lnTo>
                <a:lnTo>
                  <a:pt x="17503" y="19820"/>
                </a:lnTo>
                <a:lnTo>
                  <a:pt x="16560" y="20144"/>
                </a:lnTo>
                <a:lnTo>
                  <a:pt x="16560" y="20518"/>
                </a:lnTo>
                <a:lnTo>
                  <a:pt x="14936" y="20705"/>
                </a:lnTo>
                <a:lnTo>
                  <a:pt x="14001" y="21030"/>
                </a:lnTo>
                <a:lnTo>
                  <a:pt x="12122" y="21030"/>
                </a:lnTo>
                <a:lnTo>
                  <a:pt x="10498" y="21216"/>
                </a:lnTo>
                <a:lnTo>
                  <a:pt x="8865" y="21030"/>
                </a:lnTo>
                <a:lnTo>
                  <a:pt x="6995" y="21030"/>
                </a:lnTo>
                <a:lnTo>
                  <a:pt x="6051" y="20705"/>
                </a:lnTo>
                <a:lnTo>
                  <a:pt x="4428" y="20518"/>
                </a:lnTo>
                <a:lnTo>
                  <a:pt x="4428" y="20144"/>
                </a:lnTo>
                <a:lnTo>
                  <a:pt x="3492" y="19820"/>
                </a:lnTo>
                <a:lnTo>
                  <a:pt x="4428" y="19497"/>
                </a:lnTo>
                <a:lnTo>
                  <a:pt x="4428" y="19122"/>
                </a:lnTo>
                <a:lnTo>
                  <a:pt x="6051" y="18936"/>
                </a:lnTo>
                <a:lnTo>
                  <a:pt x="6995" y="18611"/>
                </a:lnTo>
                <a:lnTo>
                  <a:pt x="8865" y="18611"/>
                </a:lnTo>
                <a:lnTo>
                  <a:pt x="10498" y="18424"/>
                </a:lnTo>
                <a:close/>
              </a:path>
            </a:pathLst>
          </a:custGeom>
          <a:solidFill>
            <a:srgbClr val="82574A"/>
          </a:solidFill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82574A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2" name="Wrench"/>
          <p:cNvSpPr/>
          <p:nvPr/>
        </p:nvSpPr>
        <p:spPr>
          <a:xfrm rot="19459171" flipH="1">
            <a:off x="7965340" y="1953192"/>
            <a:ext cx="1008196" cy="3523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1" h="21089" extrusionOk="0">
                <a:moveTo>
                  <a:pt x="10495" y="1"/>
                </a:moveTo>
                <a:cubicBezTo>
                  <a:pt x="5537" y="237"/>
                  <a:pt x="2663" y="1178"/>
                  <a:pt x="1749" y="2267"/>
                </a:cubicBezTo>
                <a:cubicBezTo>
                  <a:pt x="1263" y="2301"/>
                  <a:pt x="679" y="2339"/>
                  <a:pt x="433" y="2354"/>
                </a:cubicBezTo>
                <a:cubicBezTo>
                  <a:pt x="-23" y="2381"/>
                  <a:pt x="-170" y="2869"/>
                  <a:pt x="241" y="2922"/>
                </a:cubicBezTo>
                <a:cubicBezTo>
                  <a:pt x="457" y="2950"/>
                  <a:pt x="979" y="3018"/>
                  <a:pt x="1429" y="3077"/>
                </a:cubicBezTo>
                <a:cubicBezTo>
                  <a:pt x="1447" y="3792"/>
                  <a:pt x="2245" y="4513"/>
                  <a:pt x="3787" y="5096"/>
                </a:cubicBezTo>
                <a:cubicBezTo>
                  <a:pt x="6520" y="6130"/>
                  <a:pt x="7537" y="7410"/>
                  <a:pt x="7537" y="8611"/>
                </a:cubicBezTo>
                <a:cubicBezTo>
                  <a:pt x="7537" y="9390"/>
                  <a:pt x="5738" y="18573"/>
                  <a:pt x="5738" y="19703"/>
                </a:cubicBezTo>
                <a:cubicBezTo>
                  <a:pt x="5738" y="21590"/>
                  <a:pt x="15503" y="21512"/>
                  <a:pt x="15503" y="19703"/>
                </a:cubicBezTo>
                <a:cubicBezTo>
                  <a:pt x="15503" y="18645"/>
                  <a:pt x="14559" y="11348"/>
                  <a:pt x="14559" y="8655"/>
                </a:cubicBezTo>
                <a:cubicBezTo>
                  <a:pt x="14559" y="6354"/>
                  <a:pt x="19684" y="4736"/>
                  <a:pt x="21238" y="4314"/>
                </a:cubicBezTo>
                <a:cubicBezTo>
                  <a:pt x="21430" y="4262"/>
                  <a:pt x="21367" y="4172"/>
                  <a:pt x="21122" y="4143"/>
                </a:cubicBezTo>
                <a:lnTo>
                  <a:pt x="8981" y="2738"/>
                </a:lnTo>
                <a:lnTo>
                  <a:pt x="7956" y="2069"/>
                </a:lnTo>
                <a:cubicBezTo>
                  <a:pt x="7956" y="2069"/>
                  <a:pt x="9739" y="792"/>
                  <a:pt x="10809" y="114"/>
                </a:cubicBezTo>
                <a:cubicBezTo>
                  <a:pt x="10903" y="55"/>
                  <a:pt x="10723" y="-10"/>
                  <a:pt x="10495" y="1"/>
                </a:cubicBezTo>
                <a:close/>
                <a:moveTo>
                  <a:pt x="15555" y="549"/>
                </a:moveTo>
                <a:cubicBezTo>
                  <a:pt x="15455" y="559"/>
                  <a:pt x="15369" y="582"/>
                  <a:pt x="15322" y="611"/>
                </a:cubicBezTo>
                <a:cubicBezTo>
                  <a:pt x="14260" y="1278"/>
                  <a:pt x="12673" y="2415"/>
                  <a:pt x="12673" y="2415"/>
                </a:cubicBezTo>
                <a:lnTo>
                  <a:pt x="13511" y="3001"/>
                </a:lnTo>
                <a:lnTo>
                  <a:pt x="17977" y="3519"/>
                </a:lnTo>
                <a:cubicBezTo>
                  <a:pt x="18982" y="1431"/>
                  <a:pt x="16932" y="699"/>
                  <a:pt x="15869" y="554"/>
                </a:cubicBezTo>
                <a:cubicBezTo>
                  <a:pt x="15765" y="540"/>
                  <a:pt x="15655" y="539"/>
                  <a:pt x="15555" y="549"/>
                </a:cubicBezTo>
                <a:close/>
                <a:moveTo>
                  <a:pt x="8899" y="4831"/>
                </a:moveTo>
                <a:cubicBezTo>
                  <a:pt x="8932" y="4832"/>
                  <a:pt x="8962" y="4838"/>
                  <a:pt x="8969" y="4849"/>
                </a:cubicBezTo>
                <a:lnTo>
                  <a:pt x="9190" y="5208"/>
                </a:lnTo>
                <a:cubicBezTo>
                  <a:pt x="9224" y="5263"/>
                  <a:pt x="9450" y="5291"/>
                  <a:pt x="9610" y="5257"/>
                </a:cubicBezTo>
                <a:lnTo>
                  <a:pt x="10553" y="5058"/>
                </a:lnTo>
                <a:cubicBezTo>
                  <a:pt x="10713" y="5025"/>
                  <a:pt x="10944" y="5050"/>
                  <a:pt x="10978" y="5106"/>
                </a:cubicBezTo>
                <a:lnTo>
                  <a:pt x="11176" y="5433"/>
                </a:lnTo>
                <a:cubicBezTo>
                  <a:pt x="11210" y="5489"/>
                  <a:pt x="11442" y="5514"/>
                  <a:pt x="11601" y="5481"/>
                </a:cubicBezTo>
                <a:lnTo>
                  <a:pt x="12544" y="5283"/>
                </a:lnTo>
                <a:cubicBezTo>
                  <a:pt x="12704" y="5250"/>
                  <a:pt x="12930" y="5276"/>
                  <a:pt x="12964" y="5331"/>
                </a:cubicBezTo>
                <a:lnTo>
                  <a:pt x="13168" y="5659"/>
                </a:lnTo>
                <a:cubicBezTo>
                  <a:pt x="13201" y="5714"/>
                  <a:pt x="13427" y="5740"/>
                  <a:pt x="13587" y="5706"/>
                </a:cubicBezTo>
                <a:lnTo>
                  <a:pt x="14623" y="5489"/>
                </a:lnTo>
                <a:cubicBezTo>
                  <a:pt x="14688" y="5476"/>
                  <a:pt x="14776" y="5494"/>
                  <a:pt x="14746" y="5516"/>
                </a:cubicBezTo>
                <a:lnTo>
                  <a:pt x="14134" y="5948"/>
                </a:lnTo>
                <a:cubicBezTo>
                  <a:pt x="14053" y="6006"/>
                  <a:pt x="13820" y="6034"/>
                  <a:pt x="13616" y="6011"/>
                </a:cubicBezTo>
                <a:lnTo>
                  <a:pt x="8422" y="5423"/>
                </a:lnTo>
                <a:cubicBezTo>
                  <a:pt x="8218" y="5400"/>
                  <a:pt x="8119" y="5335"/>
                  <a:pt x="8201" y="5277"/>
                </a:cubicBezTo>
                <a:lnTo>
                  <a:pt x="8818" y="4844"/>
                </a:lnTo>
                <a:cubicBezTo>
                  <a:pt x="8833" y="4833"/>
                  <a:pt x="8866" y="4830"/>
                  <a:pt x="8899" y="4831"/>
                </a:cubicBezTo>
                <a:close/>
                <a:moveTo>
                  <a:pt x="10576" y="18867"/>
                </a:moveTo>
                <a:cubicBezTo>
                  <a:pt x="12209" y="18867"/>
                  <a:pt x="13529" y="19241"/>
                  <a:pt x="13529" y="19703"/>
                </a:cubicBezTo>
                <a:cubicBezTo>
                  <a:pt x="13529" y="20164"/>
                  <a:pt x="12209" y="20539"/>
                  <a:pt x="10576" y="20539"/>
                </a:cubicBezTo>
                <a:cubicBezTo>
                  <a:pt x="8944" y="20539"/>
                  <a:pt x="7618" y="20164"/>
                  <a:pt x="7618" y="19703"/>
                </a:cubicBezTo>
                <a:cubicBezTo>
                  <a:pt x="7618" y="19241"/>
                  <a:pt x="8944" y="18867"/>
                  <a:pt x="10576" y="18867"/>
                </a:cubicBezTo>
                <a:close/>
              </a:path>
            </a:pathLst>
          </a:custGeom>
          <a:solidFill>
            <a:srgbClr val="82574A"/>
          </a:solidFill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t="696" b="721"/>
          <a:stretch>
            <a:fillRect/>
          </a:stretch>
        </p:blipFill>
        <p:spPr>
          <a:xfrm>
            <a:off x="5095289" y="1780157"/>
            <a:ext cx="1161943" cy="1144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31" y="0"/>
                </a:moveTo>
                <a:lnTo>
                  <a:pt x="10012" y="1343"/>
                </a:lnTo>
                <a:lnTo>
                  <a:pt x="9099" y="2834"/>
                </a:lnTo>
                <a:lnTo>
                  <a:pt x="8533" y="2296"/>
                </a:lnTo>
                <a:lnTo>
                  <a:pt x="7968" y="1759"/>
                </a:lnTo>
                <a:lnTo>
                  <a:pt x="6365" y="4087"/>
                </a:lnTo>
                <a:cubicBezTo>
                  <a:pt x="5138" y="5872"/>
                  <a:pt x="4634" y="6420"/>
                  <a:pt x="4217" y="6420"/>
                </a:cubicBezTo>
                <a:cubicBezTo>
                  <a:pt x="3918" y="6420"/>
                  <a:pt x="3481" y="6643"/>
                  <a:pt x="3242" y="6910"/>
                </a:cubicBezTo>
                <a:cubicBezTo>
                  <a:pt x="2684" y="7536"/>
                  <a:pt x="1772" y="7536"/>
                  <a:pt x="1442" y="6910"/>
                </a:cubicBezTo>
                <a:cubicBezTo>
                  <a:pt x="1292" y="6626"/>
                  <a:pt x="937" y="6420"/>
                  <a:pt x="591" y="6420"/>
                </a:cubicBezTo>
                <a:lnTo>
                  <a:pt x="0" y="6420"/>
                </a:lnTo>
                <a:lnTo>
                  <a:pt x="0" y="6858"/>
                </a:lnTo>
                <a:lnTo>
                  <a:pt x="695" y="7611"/>
                </a:lnTo>
                <a:cubicBezTo>
                  <a:pt x="1168" y="8124"/>
                  <a:pt x="1618" y="8369"/>
                  <a:pt x="2096" y="8369"/>
                </a:cubicBezTo>
                <a:cubicBezTo>
                  <a:pt x="3112" y="8369"/>
                  <a:pt x="3208" y="8610"/>
                  <a:pt x="2495" y="9365"/>
                </a:cubicBezTo>
                <a:cubicBezTo>
                  <a:pt x="2149" y="9731"/>
                  <a:pt x="1908" y="10146"/>
                  <a:pt x="1956" y="10281"/>
                </a:cubicBezTo>
                <a:cubicBezTo>
                  <a:pt x="2003" y="10416"/>
                  <a:pt x="3765" y="13050"/>
                  <a:pt x="5877" y="16133"/>
                </a:cubicBezTo>
                <a:lnTo>
                  <a:pt x="9628" y="21600"/>
                </a:lnTo>
                <a:lnTo>
                  <a:pt x="10717" y="20362"/>
                </a:lnTo>
                <a:lnTo>
                  <a:pt x="11957" y="18956"/>
                </a:lnTo>
                <a:lnTo>
                  <a:pt x="12699" y="19678"/>
                </a:lnTo>
                <a:cubicBezTo>
                  <a:pt x="13163" y="20125"/>
                  <a:pt x="13528" y="20306"/>
                  <a:pt x="13669" y="20162"/>
                </a:cubicBezTo>
                <a:cubicBezTo>
                  <a:pt x="13992" y="19832"/>
                  <a:pt x="19681" y="9839"/>
                  <a:pt x="19681" y="9602"/>
                </a:cubicBezTo>
                <a:cubicBezTo>
                  <a:pt x="19681" y="9493"/>
                  <a:pt x="19519" y="9267"/>
                  <a:pt x="19323" y="9101"/>
                </a:cubicBezTo>
                <a:cubicBezTo>
                  <a:pt x="18878" y="8727"/>
                  <a:pt x="19070" y="8369"/>
                  <a:pt x="19717" y="8369"/>
                </a:cubicBezTo>
                <a:cubicBezTo>
                  <a:pt x="19986" y="8369"/>
                  <a:pt x="20522" y="8027"/>
                  <a:pt x="20905" y="7611"/>
                </a:cubicBezTo>
                <a:lnTo>
                  <a:pt x="21600" y="6858"/>
                </a:lnTo>
                <a:lnTo>
                  <a:pt x="21600" y="6420"/>
                </a:lnTo>
                <a:lnTo>
                  <a:pt x="21009" y="6420"/>
                </a:lnTo>
                <a:cubicBezTo>
                  <a:pt x="20663" y="6420"/>
                  <a:pt x="20308" y="6626"/>
                  <a:pt x="20158" y="6910"/>
                </a:cubicBezTo>
                <a:cubicBezTo>
                  <a:pt x="19828" y="7536"/>
                  <a:pt x="18916" y="7536"/>
                  <a:pt x="18358" y="6910"/>
                </a:cubicBezTo>
                <a:cubicBezTo>
                  <a:pt x="18119" y="6643"/>
                  <a:pt x="17792" y="6420"/>
                  <a:pt x="17627" y="6420"/>
                </a:cubicBezTo>
                <a:cubicBezTo>
                  <a:pt x="17461" y="6420"/>
                  <a:pt x="16766" y="5651"/>
                  <a:pt x="16081" y="4714"/>
                </a:cubicBezTo>
                <a:cubicBezTo>
                  <a:pt x="15396" y="3777"/>
                  <a:pt x="14768" y="3013"/>
                  <a:pt x="14690" y="3013"/>
                </a:cubicBezTo>
                <a:cubicBezTo>
                  <a:pt x="14612" y="3013"/>
                  <a:pt x="14318" y="3229"/>
                  <a:pt x="14037" y="3497"/>
                </a:cubicBezTo>
                <a:lnTo>
                  <a:pt x="13529" y="3987"/>
                </a:lnTo>
                <a:lnTo>
                  <a:pt x="12128" y="1917"/>
                </a:lnTo>
                <a:lnTo>
                  <a:pt x="10831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802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8380" y="3003671"/>
            <a:ext cx="2865827" cy="230361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FastEstimator: Simplicity"/>
          <p:cNvSpPr txBox="1">
            <a:spLocks noGrp="1"/>
          </p:cNvSpPr>
          <p:nvPr>
            <p:ph type="title"/>
          </p:nvPr>
        </p:nvSpPr>
        <p:spPr>
          <a:xfrm>
            <a:off x="159396" y="99310"/>
            <a:ext cx="3844713" cy="478206"/>
          </a:xfrm>
          <a:prstGeom prst="rect">
            <a:avLst/>
          </a:prstGeom>
        </p:spPr>
        <p:txBody>
          <a:bodyPr/>
          <a:lstStyle/>
          <a:p>
            <a:pPr algn="l">
              <a:defRPr sz="6500"/>
            </a:pPr>
            <a:r>
              <a:rPr sz="2800" dirty="0" err="1"/>
              <a:t>FastEstimator</a:t>
            </a:r>
            <a:r>
              <a:rPr sz="2800" dirty="0"/>
              <a:t>: </a:t>
            </a:r>
            <a:r>
              <a:rPr sz="28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Simplicity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05943" y="6465379"/>
            <a:ext cx="156377" cy="2274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8" name="Easy to start (builds upon TF2, the most popular AI framework)…"/>
          <p:cNvSpPr txBox="1"/>
          <p:nvPr/>
        </p:nvSpPr>
        <p:spPr>
          <a:xfrm>
            <a:off x="405601" y="830953"/>
            <a:ext cx="9874499" cy="1231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234396" indent="-234396">
              <a:spcBef>
                <a:spcPts val="422"/>
              </a:spcBef>
              <a:buClr>
                <a:schemeClr val="accent3">
                  <a:hueOff val="914337"/>
                  <a:satOff val="31515"/>
                  <a:lumOff val="-30790"/>
                </a:schemeClr>
              </a:buClr>
              <a:buSzPct val="145000"/>
              <a:buChar char="✓"/>
              <a:defRPr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400" dirty="0"/>
              <a:t>  </a:t>
            </a:r>
            <a:r>
              <a:rPr sz="24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Easy</a:t>
            </a:r>
            <a:r>
              <a:rPr sz="2400" dirty="0"/>
              <a:t> to start (builds upon TF2</a:t>
            </a:r>
            <a:r>
              <a:rPr lang="en-US" sz="2400" dirty="0"/>
              <a:t> &amp; Pytorch,</a:t>
            </a:r>
            <a:r>
              <a:rPr sz="2400" dirty="0"/>
              <a:t> the most popular AI framework)</a:t>
            </a:r>
          </a:p>
          <a:p>
            <a:pPr marL="234396" indent="-234396">
              <a:spcBef>
                <a:spcPts val="422"/>
              </a:spcBef>
              <a:buClr>
                <a:schemeClr val="accent3">
                  <a:hueOff val="914337"/>
                  <a:satOff val="31515"/>
                  <a:lumOff val="-30790"/>
                </a:schemeClr>
              </a:buClr>
              <a:buSzPct val="145000"/>
              <a:buChar char="✓"/>
              <a:defRPr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400" dirty="0"/>
              <a:t>  </a:t>
            </a:r>
            <a:r>
              <a:rPr sz="24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Easy</a:t>
            </a:r>
            <a:r>
              <a:rPr sz="2400" dirty="0"/>
              <a:t> to use (only interacting with 3 main APIs)</a:t>
            </a:r>
          </a:p>
          <a:p>
            <a:pPr marL="234396" indent="-234396">
              <a:buClr>
                <a:schemeClr val="accent3">
                  <a:hueOff val="914337"/>
                  <a:satOff val="31515"/>
                  <a:lumOff val="-30790"/>
                </a:schemeClr>
              </a:buClr>
              <a:buSzPct val="145000"/>
              <a:buChar char="✓"/>
              <a:defRPr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400" dirty="0"/>
              <a:t>  </a:t>
            </a:r>
            <a:r>
              <a:rPr sz="24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Easy</a:t>
            </a:r>
            <a:r>
              <a:rPr sz="2400" dirty="0"/>
              <a:t> to scale (distributed training without any effort)</a:t>
            </a:r>
          </a:p>
        </p:txBody>
      </p:sp>
      <p:pic>
        <p:nvPicPr>
          <p:cNvPr id="149" name="1*utyxTM94A8OM3vNhJIHOZA.jpeg" descr="1*utyxTM94A8OM3vNhJIHOZA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7337" y="2804038"/>
            <a:ext cx="2449236" cy="2702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9BC71B-88E3-2344-8D4E-40A08ABCE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6" y="2708272"/>
            <a:ext cx="3500676" cy="32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astEstimator: Simplicity"/>
          <p:cNvSpPr txBox="1">
            <a:spLocks noGrp="1"/>
          </p:cNvSpPr>
          <p:nvPr>
            <p:ph type="title"/>
          </p:nvPr>
        </p:nvSpPr>
        <p:spPr>
          <a:xfrm>
            <a:off x="312496" y="198722"/>
            <a:ext cx="3833892" cy="486981"/>
          </a:xfrm>
          <a:prstGeom prst="rect">
            <a:avLst/>
          </a:prstGeom>
        </p:spPr>
        <p:txBody>
          <a:bodyPr/>
          <a:lstStyle/>
          <a:p>
            <a:pPr algn="l">
              <a:defRPr sz="6500"/>
            </a:pPr>
            <a:r>
              <a:rPr sz="2800" dirty="0" err="1"/>
              <a:t>FastEstimator</a:t>
            </a:r>
            <a:r>
              <a:rPr sz="2800" dirty="0"/>
              <a:t>: </a:t>
            </a:r>
            <a:r>
              <a:rPr sz="28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Simplicity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05943" y="6465379"/>
            <a:ext cx="156377" cy="2274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54" name="Image-Image Translation with Cycle-GAN"/>
          <p:cNvSpPr txBox="1"/>
          <p:nvPr/>
        </p:nvSpPr>
        <p:spPr>
          <a:xfrm>
            <a:off x="664143" y="1067091"/>
            <a:ext cx="538448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2400" dirty="0"/>
              <a:t>Image-Image Translation with Cycle-GAN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2600" y="1674928"/>
            <a:ext cx="3437930" cy="100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2600" y="2675054"/>
            <a:ext cx="3437930" cy="135731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Official (Pytorch):                             2700+ lines…"/>
          <p:cNvSpPr txBox="1"/>
          <p:nvPr/>
        </p:nvSpPr>
        <p:spPr>
          <a:xfrm>
            <a:off x="994624" y="4166766"/>
            <a:ext cx="4080605" cy="166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1266" dirty="0"/>
              <a:t>Official (Pytorch):                            </a:t>
            </a:r>
            <a:r>
              <a:rPr lang="en-US" sz="1266" dirty="0"/>
              <a:t>                       </a:t>
            </a:r>
            <a:r>
              <a:rPr sz="1266" dirty="0"/>
              <a:t> </a:t>
            </a:r>
            <a:r>
              <a:rPr lang="en-US" sz="1266" dirty="0"/>
              <a:t>      </a:t>
            </a:r>
            <a:r>
              <a:rPr sz="1266" dirty="0"/>
              <a:t>2700+ lines</a:t>
            </a:r>
          </a:p>
          <a:p>
            <a:pPr marL="339316" lvl="3" indent="-160729" defTabSz="321457">
              <a:lnSpc>
                <a:spcPts val="2461"/>
              </a:lnSpc>
              <a:spcBef>
                <a:spcPts val="352"/>
              </a:spcBef>
              <a:buClr>
                <a:srgbClr val="000000"/>
              </a:buClr>
              <a:buSzPct val="120000"/>
              <a:buChar char="๏"/>
              <a:defRPr sz="1400" b="0" u="sng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984" dirty="0"/>
              <a:t>https://</a:t>
            </a:r>
            <a:r>
              <a:rPr sz="984" dirty="0" err="1"/>
              <a:t>github.com</a:t>
            </a:r>
            <a:r>
              <a:rPr sz="984" dirty="0"/>
              <a:t>/</a:t>
            </a:r>
            <a:r>
              <a:rPr sz="984" dirty="0" err="1"/>
              <a:t>junyanz</a:t>
            </a:r>
            <a:r>
              <a:rPr sz="984" dirty="0"/>
              <a:t>/pytorch-CycleGAN-and-pix2pix</a:t>
            </a:r>
          </a:p>
          <a:p>
            <a:pPr algn="l">
              <a:defRPr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1266" dirty="0" err="1"/>
              <a:t>Keras</a:t>
            </a:r>
            <a:r>
              <a:rPr sz="1266" dirty="0"/>
              <a:t>:                                                      </a:t>
            </a:r>
            <a:r>
              <a:rPr lang="en-US" sz="1266" dirty="0"/>
              <a:t>                         </a:t>
            </a:r>
            <a:r>
              <a:rPr sz="1266" dirty="0"/>
              <a:t>1100+ lines</a:t>
            </a:r>
          </a:p>
          <a:p>
            <a:pPr marL="339316" indent="-160729" defTabSz="321457">
              <a:lnSpc>
                <a:spcPts val="2461"/>
              </a:lnSpc>
              <a:spcBef>
                <a:spcPts val="352"/>
              </a:spcBef>
              <a:buClr>
                <a:srgbClr val="000000"/>
              </a:buClr>
              <a:buSzPct val="120000"/>
              <a:buChar char="๏"/>
              <a:defRPr sz="1400" b="0" u="sng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984" dirty="0"/>
              <a:t>https://</a:t>
            </a:r>
            <a:r>
              <a:rPr sz="984" dirty="0" err="1"/>
              <a:t>github.com</a:t>
            </a:r>
            <a:r>
              <a:rPr sz="984" dirty="0"/>
              <a:t>/</a:t>
            </a:r>
            <a:r>
              <a:rPr sz="984" dirty="0" err="1"/>
              <a:t>simontomaskarlsson</a:t>
            </a:r>
            <a:r>
              <a:rPr sz="984" dirty="0"/>
              <a:t>/</a:t>
            </a:r>
            <a:r>
              <a:rPr sz="984" dirty="0" err="1"/>
              <a:t>CycleGAN-Keras</a:t>
            </a:r>
            <a:endParaRPr sz="984" dirty="0">
              <a:solidFill>
                <a:srgbClr val="000000"/>
              </a:solidFill>
            </a:endParaRPr>
          </a:p>
          <a:p>
            <a:pPr algn="l">
              <a:defRPr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1266" dirty="0" err="1"/>
              <a:t>FastEstimator</a:t>
            </a:r>
            <a:r>
              <a:rPr sz="1266" dirty="0"/>
              <a:t>:                                     </a:t>
            </a:r>
            <a:r>
              <a:rPr lang="en-US" sz="1266" dirty="0"/>
              <a:t>                            </a:t>
            </a:r>
            <a:r>
              <a:rPr sz="1266" dirty="0"/>
              <a:t>300+ lines</a:t>
            </a:r>
          </a:p>
          <a:p>
            <a:pPr marL="339316" indent="-160729" defTabSz="321457">
              <a:lnSpc>
                <a:spcPts val="2461"/>
              </a:lnSpc>
              <a:buClr>
                <a:srgbClr val="000000"/>
              </a:buClr>
              <a:buSzPct val="120000"/>
              <a:buChar char="๏"/>
              <a:defRPr sz="1400" b="0" u="sng">
                <a:solidFill>
                  <a:srgbClr val="4472C4"/>
                </a:solidFill>
                <a:uFill>
                  <a:solidFill>
                    <a:srgbClr val="0000EE"/>
                  </a:solidFill>
                </a:uFill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984" dirty="0"/>
              <a:t>https://</a:t>
            </a:r>
            <a:r>
              <a:rPr sz="984" dirty="0" err="1"/>
              <a:t>github.com</a:t>
            </a:r>
            <a:r>
              <a:rPr sz="984" dirty="0"/>
              <a:t>/</a:t>
            </a:r>
            <a:r>
              <a:rPr sz="984" dirty="0" err="1"/>
              <a:t>fastestimator</a:t>
            </a:r>
            <a:r>
              <a:rPr sz="984" dirty="0"/>
              <a:t>/</a:t>
            </a:r>
            <a:r>
              <a:rPr sz="984" dirty="0" err="1"/>
              <a:t>fastestimator</a:t>
            </a:r>
            <a:r>
              <a:rPr sz="984" dirty="0"/>
              <a:t>/blob/master/</a:t>
            </a:r>
            <a:r>
              <a:rPr sz="984" dirty="0" err="1"/>
              <a:t>apphub</a:t>
            </a:r>
            <a:endParaRPr sz="984" dirty="0"/>
          </a:p>
        </p:txBody>
      </p:sp>
      <p:sp>
        <p:nvSpPr>
          <p:cNvPr id="158" name="Image Generation with PG-GAN"/>
          <p:cNvSpPr txBox="1"/>
          <p:nvPr/>
        </p:nvSpPr>
        <p:spPr>
          <a:xfrm>
            <a:off x="6524277" y="1067091"/>
            <a:ext cx="416620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GE Inspira Sans"/>
                <a:ea typeface="GE Inspira Sans"/>
                <a:cs typeface="GE Inspira Sans"/>
                <a:sym typeface="GE Inspira Sans"/>
              </a:defRPr>
            </a:lvl1pPr>
          </a:lstStyle>
          <a:p>
            <a:r>
              <a:rPr sz="2400" dirty="0"/>
              <a:t>Image Generation with PG-GAN</a:t>
            </a:r>
          </a:p>
        </p:txBody>
      </p:sp>
      <p:sp>
        <p:nvSpPr>
          <p:cNvPr id="159" name="Official (TensorFlow):                     5000+ lines…"/>
          <p:cNvSpPr txBox="1"/>
          <p:nvPr/>
        </p:nvSpPr>
        <p:spPr>
          <a:xfrm>
            <a:off x="6508319" y="4166890"/>
            <a:ext cx="4129337" cy="166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1266" dirty="0"/>
              <a:t>Official (TensorFlow):                     </a:t>
            </a:r>
            <a:r>
              <a:rPr lang="en-US" sz="1266" dirty="0"/>
              <a:t>                              </a:t>
            </a:r>
            <a:r>
              <a:rPr sz="1266" dirty="0"/>
              <a:t>5000+ lines</a:t>
            </a:r>
          </a:p>
          <a:p>
            <a:pPr marL="339316" lvl="3" indent="-160729" defTabSz="321457">
              <a:lnSpc>
                <a:spcPts val="2461"/>
              </a:lnSpc>
              <a:spcBef>
                <a:spcPts val="352"/>
              </a:spcBef>
              <a:buClr>
                <a:srgbClr val="000000"/>
              </a:buClr>
              <a:buSzPct val="120000"/>
              <a:buChar char="๏"/>
              <a:defRPr sz="1400" b="0" u="sng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984" dirty="0">
                <a:hlinkClick r:id="rId4"/>
              </a:rPr>
              <a:t>https://github.com/tkarras/progressive_growing_of_gans</a:t>
            </a:r>
          </a:p>
          <a:p>
            <a:pPr algn="l">
              <a:defRPr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1266" dirty="0" err="1"/>
              <a:t>Keras</a:t>
            </a:r>
            <a:r>
              <a:rPr sz="1266" dirty="0"/>
              <a:t>:                                                                     </a:t>
            </a:r>
            <a:r>
              <a:rPr lang="en-US" sz="1266" dirty="0"/>
              <a:t>                       </a:t>
            </a:r>
            <a:r>
              <a:rPr sz="1266" dirty="0"/>
              <a:t> N/A</a:t>
            </a:r>
          </a:p>
          <a:p>
            <a:pPr marL="339316" indent="-160729" defTabSz="321457">
              <a:lnSpc>
                <a:spcPts val="2461"/>
              </a:lnSpc>
              <a:spcBef>
                <a:spcPts val="352"/>
              </a:spcBef>
              <a:buClr>
                <a:srgbClr val="000000"/>
              </a:buClr>
              <a:buSzPct val="120000"/>
              <a:buChar char="๏"/>
              <a:defRPr sz="1400" b="0" u="sng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984" dirty="0"/>
              <a:t>No complete implementations available</a:t>
            </a:r>
            <a:endParaRPr sz="844" dirty="0">
              <a:solidFill>
                <a:srgbClr val="000000"/>
              </a:solidFill>
            </a:endParaRPr>
          </a:p>
          <a:p>
            <a:pPr algn="l">
              <a:defRPr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1266" dirty="0" err="1"/>
              <a:t>FastEstimator</a:t>
            </a:r>
            <a:r>
              <a:rPr sz="1266" dirty="0"/>
              <a:t>:                                     </a:t>
            </a:r>
            <a:r>
              <a:rPr lang="en-US" sz="1266" dirty="0"/>
              <a:t>                             </a:t>
            </a:r>
            <a:r>
              <a:rPr sz="1266" dirty="0"/>
              <a:t>500+ lines</a:t>
            </a:r>
          </a:p>
          <a:p>
            <a:pPr marL="339316" indent="-160729" defTabSz="321457">
              <a:lnSpc>
                <a:spcPts val="2461"/>
              </a:lnSpc>
              <a:buClr>
                <a:srgbClr val="000000"/>
              </a:buClr>
              <a:buSzPct val="120000"/>
              <a:buChar char="๏"/>
              <a:defRPr sz="1400" b="0" u="sng">
                <a:solidFill>
                  <a:srgbClr val="4472C4"/>
                </a:solidFill>
                <a:uFill>
                  <a:solidFill>
                    <a:srgbClr val="0000EE"/>
                  </a:solidFill>
                </a:uFill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984" dirty="0"/>
              <a:t>https://</a:t>
            </a:r>
            <a:r>
              <a:rPr sz="984" dirty="0" err="1"/>
              <a:t>github.com</a:t>
            </a:r>
            <a:r>
              <a:rPr sz="984" dirty="0"/>
              <a:t>/</a:t>
            </a:r>
            <a:r>
              <a:rPr sz="984" dirty="0" err="1"/>
              <a:t>fastestimator</a:t>
            </a:r>
            <a:r>
              <a:rPr sz="984" dirty="0"/>
              <a:t>/</a:t>
            </a:r>
            <a:r>
              <a:rPr sz="984" dirty="0" err="1"/>
              <a:t>fastestimator</a:t>
            </a:r>
            <a:r>
              <a:rPr sz="984" dirty="0"/>
              <a:t>/blob/master/</a:t>
            </a:r>
            <a:r>
              <a:rPr sz="984" dirty="0" err="1"/>
              <a:t>apphub</a:t>
            </a:r>
            <a:endParaRPr sz="984" dirty="0"/>
          </a:p>
        </p:txBody>
      </p:sp>
      <p:pic>
        <p:nvPicPr>
          <p:cNvPr id="160" name="Page-8-1.jpg" descr="Page-8-1.jpg"/>
          <p:cNvPicPr>
            <a:picLocks noChangeAspect="1"/>
          </p:cNvPicPr>
          <p:nvPr/>
        </p:nvPicPr>
        <p:blipFill>
          <a:blip r:embed="rId5">
            <a:extLst/>
          </a:blip>
          <a:srcRect r="50000"/>
          <a:stretch>
            <a:fillRect/>
          </a:stretch>
        </p:blipFill>
        <p:spPr>
          <a:xfrm>
            <a:off x="7428723" y="1675052"/>
            <a:ext cx="2357315" cy="23573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935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astEstimator: Flexibility"/>
          <p:cNvSpPr txBox="1">
            <a:spLocks noGrp="1"/>
          </p:cNvSpPr>
          <p:nvPr>
            <p:ph type="title"/>
          </p:nvPr>
        </p:nvSpPr>
        <p:spPr>
          <a:xfrm>
            <a:off x="206618" y="185172"/>
            <a:ext cx="4009248" cy="450095"/>
          </a:xfrm>
          <a:prstGeom prst="rect">
            <a:avLst/>
          </a:prstGeom>
        </p:spPr>
        <p:txBody>
          <a:bodyPr/>
          <a:lstStyle/>
          <a:p>
            <a:pPr algn="l">
              <a:defRPr sz="6500"/>
            </a:pPr>
            <a:r>
              <a:rPr sz="2800" dirty="0" err="1"/>
              <a:t>FastEstimator</a:t>
            </a:r>
            <a:r>
              <a:rPr sz="2800" dirty="0"/>
              <a:t>: </a:t>
            </a:r>
            <a:r>
              <a:rPr sz="28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Flexibility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05943" y="6465379"/>
            <a:ext cx="156377" cy="2274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66" name="Ops.png"/>
          <p:cNvGrpSpPr/>
          <p:nvPr/>
        </p:nvGrpSpPr>
        <p:grpSpPr>
          <a:xfrm>
            <a:off x="466499" y="1874735"/>
            <a:ext cx="10496675" cy="3361408"/>
            <a:chOff x="0" y="0"/>
            <a:chExt cx="12700000" cy="3668419"/>
          </a:xfrm>
        </p:grpSpPr>
        <p:pic>
          <p:nvPicPr>
            <p:cNvPr id="165" name="Ops.png" descr="Op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12420600" cy="33890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4" name="Ops.png" descr="Ops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00" cy="3668420"/>
            </a:xfrm>
            <a:prstGeom prst="rect">
              <a:avLst/>
            </a:prstGeom>
            <a:effectLst/>
          </p:spPr>
        </p:pic>
      </p:grpSp>
      <p:sp>
        <p:nvSpPr>
          <p:cNvPr id="167" name="Operator : A higher level abstraction of AI models and functions"/>
          <p:cNvSpPr txBox="1"/>
          <p:nvPr/>
        </p:nvSpPr>
        <p:spPr>
          <a:xfrm>
            <a:off x="466500" y="1236419"/>
            <a:ext cx="833401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2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400" b="1" dirty="0"/>
              <a:t>Operator</a:t>
            </a:r>
            <a:r>
              <a:rPr sz="2400" dirty="0"/>
              <a:t> : A higher level abstraction of AI models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385498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astEstimator: Flexibility"/>
          <p:cNvSpPr txBox="1">
            <a:spLocks noGrp="1"/>
          </p:cNvSpPr>
          <p:nvPr>
            <p:ph type="title"/>
          </p:nvPr>
        </p:nvSpPr>
        <p:spPr>
          <a:xfrm>
            <a:off x="206618" y="185172"/>
            <a:ext cx="4009248" cy="450095"/>
          </a:xfrm>
          <a:prstGeom prst="rect">
            <a:avLst/>
          </a:prstGeom>
        </p:spPr>
        <p:txBody>
          <a:bodyPr/>
          <a:lstStyle/>
          <a:p>
            <a:pPr algn="l">
              <a:defRPr sz="6500"/>
            </a:pPr>
            <a:r>
              <a:rPr sz="2800" dirty="0" err="1"/>
              <a:t>FastEstimator</a:t>
            </a:r>
            <a:r>
              <a:rPr sz="2800" dirty="0"/>
              <a:t>: </a:t>
            </a:r>
            <a:r>
              <a:rPr sz="28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Flexibility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05943" y="6465379"/>
            <a:ext cx="156377" cy="2274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1" name="Operator : A higher level abstraction of AI models and functions">
            <a:extLst>
              <a:ext uri="{FF2B5EF4-FFF2-40B4-BE49-F238E27FC236}">
                <a16:creationId xmlns:a16="http://schemas.microsoft.com/office/drawing/2014/main" id="{1B2C229F-509E-1D4A-B0F0-C10C60D5F248}"/>
              </a:ext>
            </a:extLst>
          </p:cNvPr>
          <p:cNvSpPr txBox="1"/>
          <p:nvPr/>
        </p:nvSpPr>
        <p:spPr>
          <a:xfrm>
            <a:off x="0" y="3192225"/>
            <a:ext cx="1041953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2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lang="en-US" sz="2000" b="1" dirty="0"/>
              <a:t>DC-GAN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935DC-BEF9-C541-AA4C-3E6C1AFAE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0" y="1368110"/>
            <a:ext cx="9275226" cy="1634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75CCA-0104-894D-92DC-B13E78761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0" y="3572137"/>
            <a:ext cx="10824894" cy="2586789"/>
          </a:xfrm>
          <a:prstGeom prst="rect">
            <a:avLst/>
          </a:prstGeom>
        </p:spPr>
      </p:pic>
      <p:sp>
        <p:nvSpPr>
          <p:cNvPr id="16" name="Operator : A higher level abstraction of AI models and functions">
            <a:extLst>
              <a:ext uri="{FF2B5EF4-FFF2-40B4-BE49-F238E27FC236}">
                <a16:creationId xmlns:a16="http://schemas.microsoft.com/office/drawing/2014/main" id="{9CA17435-C5FD-6B48-A760-68C0489EE29A}"/>
              </a:ext>
            </a:extLst>
          </p:cNvPr>
          <p:cNvSpPr txBox="1"/>
          <p:nvPr/>
        </p:nvSpPr>
        <p:spPr>
          <a:xfrm>
            <a:off x="0" y="906710"/>
            <a:ext cx="2420535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2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lang="en-US" sz="2000" b="1" dirty="0"/>
              <a:t>Image Classification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21209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astEstimator: Flexibility"/>
          <p:cNvSpPr txBox="1">
            <a:spLocks noGrp="1"/>
          </p:cNvSpPr>
          <p:nvPr>
            <p:ph type="title"/>
          </p:nvPr>
        </p:nvSpPr>
        <p:spPr>
          <a:xfrm>
            <a:off x="206618" y="185172"/>
            <a:ext cx="4009248" cy="450095"/>
          </a:xfrm>
          <a:prstGeom prst="rect">
            <a:avLst/>
          </a:prstGeom>
        </p:spPr>
        <p:txBody>
          <a:bodyPr/>
          <a:lstStyle/>
          <a:p>
            <a:pPr algn="l">
              <a:defRPr sz="6500"/>
            </a:pPr>
            <a:r>
              <a:rPr sz="2800" dirty="0" err="1"/>
              <a:t>FastEstimator</a:t>
            </a:r>
            <a:r>
              <a:rPr sz="2800" dirty="0"/>
              <a:t>: </a:t>
            </a:r>
            <a:r>
              <a:rPr sz="28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Flexibility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05943" y="6465379"/>
            <a:ext cx="156377" cy="2274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1" name="Operator : A higher level abstraction of AI models and functions">
            <a:extLst>
              <a:ext uri="{FF2B5EF4-FFF2-40B4-BE49-F238E27FC236}">
                <a16:creationId xmlns:a16="http://schemas.microsoft.com/office/drawing/2014/main" id="{1B2C229F-509E-1D4A-B0F0-C10C60D5F248}"/>
              </a:ext>
            </a:extLst>
          </p:cNvPr>
          <p:cNvSpPr txBox="1"/>
          <p:nvPr/>
        </p:nvSpPr>
        <p:spPr>
          <a:xfrm>
            <a:off x="206618" y="777411"/>
            <a:ext cx="133369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2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lang="en-US" sz="2000" b="1" dirty="0"/>
              <a:t>Cycle-GAN</a:t>
            </a:r>
            <a:endParaRPr sz="2000" dirty="0"/>
          </a:p>
        </p:txBody>
      </p:sp>
      <p:grpSp>
        <p:nvGrpSpPr>
          <p:cNvPr id="12" name="CycleGan.png">
            <a:extLst>
              <a:ext uri="{FF2B5EF4-FFF2-40B4-BE49-F238E27FC236}">
                <a16:creationId xmlns:a16="http://schemas.microsoft.com/office/drawing/2014/main" id="{2F87B4B7-2F12-1043-9E97-E1605D996785}"/>
              </a:ext>
            </a:extLst>
          </p:cNvPr>
          <p:cNvGrpSpPr/>
          <p:nvPr/>
        </p:nvGrpSpPr>
        <p:grpSpPr>
          <a:xfrm>
            <a:off x="350996" y="1188101"/>
            <a:ext cx="11237820" cy="5091708"/>
            <a:chOff x="0" y="0"/>
            <a:chExt cx="12700000" cy="6067955"/>
          </a:xfrm>
        </p:grpSpPr>
        <p:pic>
          <p:nvPicPr>
            <p:cNvPr id="13" name="CycleGan.png" descr="CycleGan.png">
              <a:extLst>
                <a:ext uri="{FF2B5EF4-FFF2-40B4-BE49-F238E27FC236}">
                  <a16:creationId xmlns:a16="http://schemas.microsoft.com/office/drawing/2014/main" id="{F2914509-134F-D745-8EA6-37D76DC89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12420600" cy="578855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" name="CycleGan.png" descr="CycleGan.png">
              <a:extLst>
                <a:ext uri="{FF2B5EF4-FFF2-40B4-BE49-F238E27FC236}">
                  <a16:creationId xmlns:a16="http://schemas.microsoft.com/office/drawing/2014/main" id="{262AFE19-0D68-234D-BB2C-BCAA05A65038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00" cy="606795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99739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astEstimator: Flexibility"/>
          <p:cNvSpPr txBox="1">
            <a:spLocks noGrp="1"/>
          </p:cNvSpPr>
          <p:nvPr>
            <p:ph type="title"/>
          </p:nvPr>
        </p:nvSpPr>
        <p:spPr>
          <a:xfrm>
            <a:off x="206618" y="185172"/>
            <a:ext cx="4009248" cy="450095"/>
          </a:xfrm>
          <a:prstGeom prst="rect">
            <a:avLst/>
          </a:prstGeom>
        </p:spPr>
        <p:txBody>
          <a:bodyPr/>
          <a:lstStyle/>
          <a:p>
            <a:pPr algn="l">
              <a:defRPr sz="6500"/>
            </a:pPr>
            <a:r>
              <a:rPr sz="2800" dirty="0" err="1"/>
              <a:t>FastEstimator</a:t>
            </a:r>
            <a:r>
              <a:rPr sz="2800" dirty="0"/>
              <a:t>: </a:t>
            </a:r>
            <a:r>
              <a:rPr sz="28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Flexibility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05943" y="6465379"/>
            <a:ext cx="156377" cy="2274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8" name="Trace : A training loop controller">
            <a:extLst>
              <a:ext uri="{FF2B5EF4-FFF2-40B4-BE49-F238E27FC236}">
                <a16:creationId xmlns:a16="http://schemas.microsoft.com/office/drawing/2014/main" id="{B7296230-889F-D042-B769-E2BEF577B8A5}"/>
              </a:ext>
            </a:extLst>
          </p:cNvPr>
          <p:cNvSpPr txBox="1"/>
          <p:nvPr/>
        </p:nvSpPr>
        <p:spPr>
          <a:xfrm>
            <a:off x="206618" y="1161736"/>
            <a:ext cx="42800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400" b="1" dirty="0"/>
              <a:t>Trace</a:t>
            </a:r>
            <a:r>
              <a:rPr sz="2400" dirty="0"/>
              <a:t> : A training loop controller</a:t>
            </a:r>
          </a:p>
        </p:txBody>
      </p:sp>
      <p:grpSp>
        <p:nvGrpSpPr>
          <p:cNvPr id="9" name="TraceLoop.png">
            <a:extLst>
              <a:ext uri="{FF2B5EF4-FFF2-40B4-BE49-F238E27FC236}">
                <a16:creationId xmlns:a16="http://schemas.microsoft.com/office/drawing/2014/main" id="{2CCEF48F-48C7-2C44-9D26-4E366B9E47AC}"/>
              </a:ext>
            </a:extLst>
          </p:cNvPr>
          <p:cNvGrpSpPr/>
          <p:nvPr/>
        </p:nvGrpSpPr>
        <p:grpSpPr>
          <a:xfrm>
            <a:off x="778042" y="1996500"/>
            <a:ext cx="10165882" cy="3547651"/>
            <a:chOff x="0" y="0"/>
            <a:chExt cx="12700000" cy="4051375"/>
          </a:xfrm>
        </p:grpSpPr>
        <p:pic>
          <p:nvPicPr>
            <p:cNvPr id="10" name="TraceLoop.png" descr="TraceLoop.png">
              <a:extLst>
                <a:ext uri="{FF2B5EF4-FFF2-40B4-BE49-F238E27FC236}">
                  <a16:creationId xmlns:a16="http://schemas.microsoft.com/office/drawing/2014/main" id="{C9DB5C3B-51F8-E447-8989-63AFC77C9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12420600" cy="377197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" name="TraceLoop.png" descr="TraceLoop.png">
              <a:extLst>
                <a:ext uri="{FF2B5EF4-FFF2-40B4-BE49-F238E27FC236}">
                  <a16:creationId xmlns:a16="http://schemas.microsoft.com/office/drawing/2014/main" id="{0CB8421D-F4C8-5F4E-B047-4A4402BFDBBF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00" cy="405137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9697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astEstimator: Flexibility"/>
          <p:cNvSpPr txBox="1">
            <a:spLocks noGrp="1"/>
          </p:cNvSpPr>
          <p:nvPr>
            <p:ph type="title"/>
          </p:nvPr>
        </p:nvSpPr>
        <p:spPr>
          <a:xfrm>
            <a:off x="206618" y="185172"/>
            <a:ext cx="4009248" cy="450095"/>
          </a:xfrm>
          <a:prstGeom prst="rect">
            <a:avLst/>
          </a:prstGeom>
        </p:spPr>
        <p:txBody>
          <a:bodyPr/>
          <a:lstStyle/>
          <a:p>
            <a:pPr algn="l">
              <a:defRPr sz="6500"/>
            </a:pPr>
            <a:r>
              <a:rPr sz="2800" dirty="0" err="1"/>
              <a:t>FastEstimator</a:t>
            </a:r>
            <a:r>
              <a:rPr sz="2800" dirty="0"/>
              <a:t>: </a:t>
            </a:r>
            <a:r>
              <a:rPr sz="280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Flexibility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05943" y="6465379"/>
            <a:ext cx="156377" cy="2274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8" name="Trace : A training loop controller">
            <a:extLst>
              <a:ext uri="{FF2B5EF4-FFF2-40B4-BE49-F238E27FC236}">
                <a16:creationId xmlns:a16="http://schemas.microsoft.com/office/drawing/2014/main" id="{B7296230-889F-D042-B769-E2BEF577B8A5}"/>
              </a:ext>
            </a:extLst>
          </p:cNvPr>
          <p:cNvSpPr txBox="1"/>
          <p:nvPr/>
        </p:nvSpPr>
        <p:spPr>
          <a:xfrm>
            <a:off x="206618" y="1161736"/>
            <a:ext cx="42800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>
                <a:latin typeface="GE Inspira Sans"/>
                <a:ea typeface="GE Inspira Sans"/>
                <a:cs typeface="GE Inspira Sans"/>
                <a:sym typeface="GE Inspira Sans"/>
              </a:defRPr>
            </a:pPr>
            <a:r>
              <a:rPr sz="2400" b="1" dirty="0"/>
              <a:t>Trace</a:t>
            </a:r>
            <a:r>
              <a:rPr sz="2400" dirty="0"/>
              <a:t> : A training loop controller</a:t>
            </a:r>
          </a:p>
        </p:txBody>
      </p:sp>
      <p:grpSp>
        <p:nvGrpSpPr>
          <p:cNvPr id="11" name="tutorial_t09_learning_rate_controller_20_0.png">
            <a:extLst>
              <a:ext uri="{FF2B5EF4-FFF2-40B4-BE49-F238E27FC236}">
                <a16:creationId xmlns:a16="http://schemas.microsoft.com/office/drawing/2014/main" id="{09968024-1A1C-D24A-A55F-77844E0E64B9}"/>
              </a:ext>
            </a:extLst>
          </p:cNvPr>
          <p:cNvGrpSpPr/>
          <p:nvPr/>
        </p:nvGrpSpPr>
        <p:grpSpPr>
          <a:xfrm>
            <a:off x="206618" y="1898123"/>
            <a:ext cx="5116153" cy="3338020"/>
            <a:chOff x="0" y="0"/>
            <a:chExt cx="6070600" cy="4298204"/>
          </a:xfrm>
        </p:grpSpPr>
        <p:pic>
          <p:nvPicPr>
            <p:cNvPr id="12" name="tutorial_t09_learning_rate_controller_20_0.png" descr="tutorial_t09_learning_rate_controller_20_0.png">
              <a:extLst>
                <a:ext uri="{FF2B5EF4-FFF2-40B4-BE49-F238E27FC236}">
                  <a16:creationId xmlns:a16="http://schemas.microsoft.com/office/drawing/2014/main" id="{02DB79DC-ECE0-5447-BDA0-DDB1EEBC7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5791200" cy="401880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" name="tutorial_t09_learning_rate_controller_20_0.png" descr="tutorial_t09_learning_rate_controller_20_0.png">
              <a:extLst>
                <a:ext uri="{FF2B5EF4-FFF2-40B4-BE49-F238E27FC236}">
                  <a16:creationId xmlns:a16="http://schemas.microsoft.com/office/drawing/2014/main" id="{92624924-6EDE-214B-8DDD-69111CE40A3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070600" cy="4298205"/>
            </a:xfrm>
            <a:prstGeom prst="rect">
              <a:avLst/>
            </a:prstGeom>
            <a:effectLst/>
          </p:spPr>
        </p:pic>
      </p:grpSp>
      <p:grpSp>
        <p:nvGrpSpPr>
          <p:cNvPr id="14" name="Screen Shot 2019-10-29 at 10.12.02 AM.png">
            <a:extLst>
              <a:ext uri="{FF2B5EF4-FFF2-40B4-BE49-F238E27FC236}">
                <a16:creationId xmlns:a16="http://schemas.microsoft.com/office/drawing/2014/main" id="{A5D51CBD-9618-C849-B9FA-D306033C3319}"/>
              </a:ext>
            </a:extLst>
          </p:cNvPr>
          <p:cNvGrpSpPr/>
          <p:nvPr/>
        </p:nvGrpSpPr>
        <p:grpSpPr>
          <a:xfrm>
            <a:off x="7233353" y="4058022"/>
            <a:ext cx="2972590" cy="1178122"/>
            <a:chOff x="0" y="0"/>
            <a:chExt cx="6070599" cy="2196349"/>
          </a:xfrm>
        </p:grpSpPr>
        <p:pic>
          <p:nvPicPr>
            <p:cNvPr id="16" name="Screen Shot 2019-10-29 at 10.12.02 AM.png" descr="Screen Shot 2019-10-29 at 10.12.02 AM.png">
              <a:extLst>
                <a:ext uri="{FF2B5EF4-FFF2-40B4-BE49-F238E27FC236}">
                  <a16:creationId xmlns:a16="http://schemas.microsoft.com/office/drawing/2014/main" id="{44E7FE09-51E7-2A49-92AD-3F4C0E73E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rcRect t="5014"/>
            <a:stretch>
              <a:fillRect/>
            </a:stretch>
          </p:blipFill>
          <p:spPr>
            <a:xfrm>
              <a:off x="139700" y="139699"/>
              <a:ext cx="5791200" cy="191695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" name="Screen Shot 2019-10-29 at 10.12.02 AM.png" descr="Screen Shot 2019-10-29 at 10.12.02 AM.png">
              <a:extLst>
                <a:ext uri="{FF2B5EF4-FFF2-40B4-BE49-F238E27FC236}">
                  <a16:creationId xmlns:a16="http://schemas.microsoft.com/office/drawing/2014/main" id="{80BB0CE3-B99B-4040-BD3B-6B038CC23B44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070600" cy="2196350"/>
            </a:xfrm>
            <a:prstGeom prst="rect">
              <a:avLst/>
            </a:prstGeom>
            <a:effectLst/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0727113-5F80-324B-BD40-24856B8E5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47" y="1898123"/>
            <a:ext cx="5846402" cy="18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GE">
  <a:themeElements>
    <a:clrScheme name="Custom 32">
      <a:dk1>
        <a:srgbClr val="13284B"/>
      </a:dk1>
      <a:lt1>
        <a:srgbClr val="FFFFFF"/>
      </a:lt1>
      <a:dk2>
        <a:srgbClr val="636669"/>
      </a:dk2>
      <a:lt2>
        <a:srgbClr val="F0F0F0"/>
      </a:lt2>
      <a:accent1>
        <a:srgbClr val="005EB8"/>
      </a:accent1>
      <a:accent2>
        <a:srgbClr val="63666A"/>
      </a:accent2>
      <a:accent3>
        <a:srgbClr val="00B5E2"/>
      </a:accent3>
      <a:accent4>
        <a:srgbClr val="DF4661"/>
      </a:accent4>
      <a:accent5>
        <a:srgbClr val="B1B3B3"/>
      </a:accent5>
      <a:accent6>
        <a:srgbClr val="00BF6F"/>
      </a:accent6>
      <a:hlink>
        <a:srgbClr val="005CB9"/>
      </a:hlink>
      <a:folHlink>
        <a:srgbClr val="00B5E2"/>
      </a:folHlink>
    </a:clrScheme>
    <a:fontScheme name="GE Office Fonts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28575">
          <a:solidFill>
            <a:schemeClr val="accent2"/>
          </a:solidFill>
          <a:miter lim="800000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SCAN Show Planning Template_Jan 2019 CMS" id="{AF49A9E7-8C67-4B2E-8C98-C604A3D438C2}" vid="{EBC546D1-F5DF-4183-8299-81437EB669DE}"/>
    </a:ext>
  </a:extLst>
</a:theme>
</file>

<file path=ppt/theme/theme2.xml><?xml version="1.0" encoding="utf-8"?>
<a:theme xmlns:a="http://schemas.openxmlformats.org/drawingml/2006/main" name="Office Theme">
  <a:themeElements>
    <a:clrScheme name="GE Colors">
      <a:dk1>
        <a:sysClr val="windowText" lastClr="000000"/>
      </a:dk1>
      <a:lt1>
        <a:sysClr val="window" lastClr="FFFFFF"/>
      </a:lt1>
      <a:dk2>
        <a:srgbClr val="B1B3B3"/>
      </a:dk2>
      <a:lt2>
        <a:srgbClr val="F0F0F0"/>
      </a:lt2>
      <a:accent1>
        <a:srgbClr val="005CB9"/>
      </a:accent1>
      <a:accent2>
        <a:srgbClr val="63666A"/>
      </a:accent2>
      <a:accent3>
        <a:srgbClr val="00B5E2"/>
      </a:accent3>
      <a:accent4>
        <a:srgbClr val="0A0A37"/>
      </a:accent4>
      <a:accent5>
        <a:srgbClr val="FE5000"/>
      </a:accent5>
      <a:accent6>
        <a:srgbClr val="00BF6F"/>
      </a:accent6>
      <a:hlink>
        <a:srgbClr val="005CB9"/>
      </a:hlink>
      <a:folHlink>
        <a:srgbClr val="00B5E2"/>
      </a:folHlink>
    </a:clrScheme>
    <a:fontScheme name="G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E Colors">
      <a:dk1>
        <a:sysClr val="windowText" lastClr="000000"/>
      </a:dk1>
      <a:lt1>
        <a:sysClr val="window" lastClr="FFFFFF"/>
      </a:lt1>
      <a:dk2>
        <a:srgbClr val="B1B3B3"/>
      </a:dk2>
      <a:lt2>
        <a:srgbClr val="F0F0F0"/>
      </a:lt2>
      <a:accent1>
        <a:srgbClr val="005CB9"/>
      </a:accent1>
      <a:accent2>
        <a:srgbClr val="63666A"/>
      </a:accent2>
      <a:accent3>
        <a:srgbClr val="00B5E2"/>
      </a:accent3>
      <a:accent4>
        <a:srgbClr val="0A0A37"/>
      </a:accent4>
      <a:accent5>
        <a:srgbClr val="FE5000"/>
      </a:accent5>
      <a:accent6>
        <a:srgbClr val="00BF6F"/>
      </a:accent6>
      <a:hlink>
        <a:srgbClr val="005CB9"/>
      </a:hlink>
      <a:folHlink>
        <a:srgbClr val="00B5E2"/>
      </a:folHlink>
    </a:clrScheme>
    <a:fontScheme name="G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USCAN Show Planning Template_Jan 2019 CMS</Template>
  <TotalTime>120</TotalTime>
  <Words>433</Words>
  <Application>Microsoft Macintosh PowerPoint</Application>
  <PresentationFormat>Widescreen</PresentationFormat>
  <Paragraphs>78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GE Inspira Sans</vt:lpstr>
      <vt:lpstr>Helvetica Neue Medium</vt:lpstr>
      <vt:lpstr>GE</vt:lpstr>
      <vt:lpstr>FastEstimator:               Deep learning Fast &amp; Easy</vt:lpstr>
      <vt:lpstr>AI Framework Showdown</vt:lpstr>
      <vt:lpstr>FastEstimator: Simplicity</vt:lpstr>
      <vt:lpstr>FastEstimator: Simplicity</vt:lpstr>
      <vt:lpstr>FastEstimator: Flexibility</vt:lpstr>
      <vt:lpstr>FastEstimator: Flexibility</vt:lpstr>
      <vt:lpstr>FastEstimator: Flexibility</vt:lpstr>
      <vt:lpstr>FastEstimator: Flexibility</vt:lpstr>
      <vt:lpstr>FastEstimator: Flexibility</vt:lpstr>
      <vt:lpstr>FastEstimator: XAI</vt:lpstr>
      <vt:lpstr>FastEstimator: Experiment Tracking</vt:lpstr>
      <vt:lpstr>FastEstimator: AI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Show Name Insert Venue/City</dc:title>
  <dc:creator>Stoll, Christina (GE Healthcare)</dc:creator>
  <dc:description>Version 1.08
Job 1437
August 25, 2016</dc:description>
  <cp:lastModifiedBy>Dong, Xiaomeng (GE Healthcare)</cp:lastModifiedBy>
  <cp:revision>12</cp:revision>
  <dcterms:created xsi:type="dcterms:W3CDTF">2019-07-10T17:38:04Z</dcterms:created>
  <dcterms:modified xsi:type="dcterms:W3CDTF">2019-12-01T02:32:03Z</dcterms:modified>
</cp:coreProperties>
</file>